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6"/>
  </p:notesMasterIdLst>
  <p:sldIdLst>
    <p:sldId id="256" r:id="rId2"/>
    <p:sldId id="263" r:id="rId3"/>
    <p:sldId id="279" r:id="rId4"/>
    <p:sldId id="280" r:id="rId5"/>
    <p:sldId id="307" r:id="rId6"/>
    <p:sldId id="308" r:id="rId7"/>
    <p:sldId id="281" r:id="rId8"/>
    <p:sldId id="315" r:id="rId9"/>
    <p:sldId id="309" r:id="rId10"/>
    <p:sldId id="330" r:id="rId11"/>
    <p:sldId id="332" r:id="rId12"/>
    <p:sldId id="331" r:id="rId13"/>
    <p:sldId id="257" r:id="rId14"/>
    <p:sldId id="262" r:id="rId15"/>
    <p:sldId id="302" r:id="rId16"/>
    <p:sldId id="294" r:id="rId17"/>
    <p:sldId id="295" r:id="rId18"/>
    <p:sldId id="296" r:id="rId19"/>
    <p:sldId id="297" r:id="rId20"/>
    <p:sldId id="298" r:id="rId21"/>
    <p:sldId id="329" r:id="rId22"/>
    <p:sldId id="300" r:id="rId23"/>
    <p:sldId id="325" r:id="rId24"/>
    <p:sldId id="326" r:id="rId25"/>
    <p:sldId id="327" r:id="rId26"/>
    <p:sldId id="328" r:id="rId27"/>
    <p:sldId id="320" r:id="rId28"/>
    <p:sldId id="321" r:id="rId29"/>
    <p:sldId id="322" r:id="rId30"/>
    <p:sldId id="323" r:id="rId31"/>
    <p:sldId id="324" r:id="rId32"/>
    <p:sldId id="318" r:id="rId33"/>
    <p:sldId id="333" r:id="rId34"/>
    <p:sldId id="271" r:id="rId3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2648" autoAdjust="0"/>
  </p:normalViewPr>
  <p:slideViewPr>
    <p:cSldViewPr>
      <p:cViewPr>
        <p:scale>
          <a:sx n="75" d="100"/>
          <a:sy n="75" d="100"/>
        </p:scale>
        <p:origin x="-2664" y="-306"/>
      </p:cViewPr>
      <p:guideLst>
        <p:guide orient="horz" pos="2160"/>
        <p:guide pos="2880"/>
      </p:guideLst>
    </p:cSldViewPr>
  </p:slideViewPr>
  <p:notesTextViewPr>
    <p:cViewPr>
      <p:scale>
        <a:sx n="125" d="100"/>
        <a:sy n="12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20CCEE-7171-4775-96A9-CEDE6026E26F}" type="datetimeFigureOut">
              <a:rPr lang="en-US" smtClean="0"/>
              <a:t>4/29/2014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00ED72-46C0-4AE5-B661-26EDF7CD4A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923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Concept in a nutshell: Manipulation of a sensor board to realistically render an image and its transitions on screen</a:t>
            </a:r>
          </a:p>
          <a:p>
            <a:pPr marL="2286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 smtClean="0"/>
              <a:t>Rig an FPGA with sensors</a:t>
            </a:r>
          </a:p>
          <a:p>
            <a:pPr marL="2286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 smtClean="0"/>
              <a:t>Do</a:t>
            </a:r>
            <a:r>
              <a:rPr lang="en-US" baseline="0" dirty="0" smtClean="0"/>
              <a:t> some math</a:t>
            </a:r>
          </a:p>
          <a:p>
            <a:pPr marL="2286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baseline="0" dirty="0" smtClean="0"/>
              <a:t>Realistically render a 3D image and its transitions on screen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00ED72-46C0-4AE5-B661-26EDF7CD4A0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70301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The angular velocity coming from gyro is integrated over time to</a:t>
            </a:r>
            <a:r>
              <a:rPr kumimoji="1" lang="en-US" altLang="zh-CN" baseline="0" dirty="0" smtClean="0"/>
              <a:t> get degree value and constantly added to itself.</a:t>
            </a:r>
          </a:p>
          <a:p>
            <a:r>
              <a:rPr kumimoji="1" lang="en-US" altLang="zh-CN" baseline="0" dirty="0" smtClean="0"/>
              <a:t>The gravity data coming from accelerometer feeds to an arctan2 CORDIC core and spit out the degree value.</a:t>
            </a:r>
          </a:p>
          <a:p>
            <a:r>
              <a:rPr kumimoji="1" lang="en-US" altLang="zh-CN" baseline="0" dirty="0" smtClean="0"/>
              <a:t>The two results are combined </a:t>
            </a:r>
            <a:r>
              <a:rPr kumimoji="1" lang="en-US" altLang="zh-CN" baseline="0" smtClean="0"/>
              <a:t>together with a </a:t>
            </a:r>
            <a:r>
              <a:rPr kumimoji="1" lang="en-US" altLang="zh-CN" baseline="0" dirty="0" smtClean="0"/>
              <a:t>high-pass gyro and low-pass accelerometer </a:t>
            </a:r>
            <a:r>
              <a:rPr kumimoji="1" lang="en-US" altLang="zh-CN" baseline="0" smtClean="0"/>
              <a:t>complimentary filter.</a:t>
            </a:r>
            <a:endParaRPr kumimoji="1" lang="en-US" altLang="zh-CN" baseline="0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00ED72-46C0-4AE5-B661-26EDF7CD4A0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9620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Bresenham</a:t>
            </a:r>
            <a:r>
              <a:rPr lang="en-US" baseline="0" dirty="0" smtClean="0"/>
              <a:t> algorithm is core of line drawing module. Chooses which pixels to display.</a:t>
            </a:r>
          </a:p>
          <a:p>
            <a:endParaRPr lang="en-US" baseline="0" dirty="0" smtClean="0"/>
          </a:p>
          <a:p>
            <a:r>
              <a:rPr lang="en-US" baseline="0" dirty="0" smtClean="0"/>
              <a:t>Display state machine controls process of: clearing screen buffer, loading line points from FIFOs and writing line pixels to VGA buffer.</a:t>
            </a:r>
          </a:p>
          <a:p>
            <a:endParaRPr lang="en-US" baseline="0" dirty="0" smtClean="0"/>
          </a:p>
          <a:p>
            <a:r>
              <a:rPr lang="en-US" baseline="0" dirty="0" smtClean="0"/>
              <a:t>VGA display logic tells whether a pixel defined by </a:t>
            </a:r>
            <a:r>
              <a:rPr lang="en-US" baseline="0" dirty="0" err="1" smtClean="0"/>
              <a:t>hcounter</a:t>
            </a:r>
            <a:r>
              <a:rPr lang="en-US" baseline="0" dirty="0" smtClean="0"/>
              <a:t> and </a:t>
            </a:r>
            <a:r>
              <a:rPr lang="en-US" baseline="0" dirty="0" err="1" smtClean="0"/>
              <a:t>vcounter</a:t>
            </a:r>
            <a:r>
              <a:rPr lang="en-US" baseline="0" dirty="0" smtClean="0"/>
              <a:t> is 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00ED72-46C0-4AE5-B661-26EDF7CD4A0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7428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Inputs and</a:t>
            </a:r>
            <a:r>
              <a:rPr lang="en-US" baseline="0" dirty="0" smtClean="0"/>
              <a:t> outputs:</a:t>
            </a:r>
          </a:p>
          <a:p>
            <a:r>
              <a:rPr lang="en-US" baseline="0" dirty="0" smtClean="0"/>
              <a:t>Clock and reset</a:t>
            </a:r>
          </a:p>
          <a:p>
            <a:r>
              <a:rPr lang="en-US" baseline="0" dirty="0" smtClean="0"/>
              <a:t>Input points (x0,y0) and (x1,y1)</a:t>
            </a:r>
          </a:p>
          <a:p>
            <a:r>
              <a:rPr lang="en-US" baseline="0" dirty="0" smtClean="0"/>
              <a:t>Load </a:t>
            </a:r>
            <a:r>
              <a:rPr lang="en-US" baseline="0" dirty="0" err="1" smtClean="0"/>
              <a:t>vals</a:t>
            </a:r>
            <a:r>
              <a:rPr lang="en-US" baseline="0" dirty="0" smtClean="0"/>
              <a:t> strobe initiates </a:t>
            </a:r>
            <a:r>
              <a:rPr lang="en-US" baseline="0" dirty="0" err="1" smtClean="0"/>
              <a:t>bresenham</a:t>
            </a:r>
            <a:r>
              <a:rPr lang="en-US" baseline="0" dirty="0" smtClean="0"/>
              <a:t> state machine and move it out of waiting state</a:t>
            </a:r>
          </a:p>
          <a:p>
            <a:r>
              <a:rPr lang="en-US" baseline="0" dirty="0" smtClean="0"/>
              <a:t>Output points (</a:t>
            </a:r>
            <a:r>
              <a:rPr lang="en-US" baseline="0" dirty="0" err="1" smtClean="0"/>
              <a:t>x_val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y_val</a:t>
            </a:r>
            <a:r>
              <a:rPr lang="en-US" baseline="0" dirty="0" smtClean="0"/>
              <a:t>)</a:t>
            </a:r>
          </a:p>
          <a:p>
            <a:r>
              <a:rPr lang="en-US" baseline="0" dirty="0" err="1" smtClean="0"/>
              <a:t>Vals_rdy</a:t>
            </a:r>
            <a:r>
              <a:rPr lang="en-US" baseline="0" dirty="0" smtClean="0"/>
              <a:t> flag indicates if the output values are valid</a:t>
            </a:r>
          </a:p>
          <a:p>
            <a:r>
              <a:rPr lang="en-US" baseline="0" dirty="0" smtClean="0"/>
              <a:t>Waiting flag to indicate that the </a:t>
            </a:r>
            <a:r>
              <a:rPr lang="en-US" baseline="0" dirty="0" err="1" smtClean="0"/>
              <a:t>bresenham</a:t>
            </a:r>
            <a:r>
              <a:rPr lang="en-US" baseline="0" dirty="0" smtClean="0"/>
              <a:t> module can accept a new line to process</a:t>
            </a:r>
          </a:p>
          <a:p>
            <a:endParaRPr lang="en-US" baseline="0" dirty="0" smtClean="0"/>
          </a:p>
          <a:p>
            <a:r>
              <a:rPr lang="en-US" baseline="0" dirty="0" smtClean="0"/>
              <a:t>Parameters for widths of x and y coordinates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00ED72-46C0-4AE5-B661-26EDF7CD4A0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3708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Local parameters to define width</a:t>
            </a:r>
            <a:r>
              <a:rPr lang="en-US" baseline="0" dirty="0" smtClean="0"/>
              <a:t> of error and define state names</a:t>
            </a:r>
          </a:p>
          <a:p>
            <a:endParaRPr lang="en-US" baseline="0" dirty="0" smtClean="0"/>
          </a:p>
          <a:p>
            <a:r>
              <a:rPr lang="en-US" baseline="0" dirty="0" smtClean="0"/>
              <a:t>Registers for state registers, local storage of x and y coordinates for processing, registers for output flags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00ED72-46C0-4AE5-B661-26EDF7CD4A0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4131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Synchronous</a:t>
            </a:r>
            <a:r>
              <a:rPr lang="en-US" baseline="0" dirty="0" smtClean="0"/>
              <a:t> reset (reset current state and calculation values)</a:t>
            </a:r>
          </a:p>
          <a:p>
            <a:endParaRPr lang="en-US" baseline="0" dirty="0" smtClean="0"/>
          </a:p>
          <a:p>
            <a:r>
              <a:rPr lang="en-US" baseline="0" dirty="0" smtClean="0"/>
              <a:t>Assign default values, could be overridden by case statement</a:t>
            </a:r>
          </a:p>
          <a:p>
            <a:endParaRPr lang="en-US" baseline="0" dirty="0" smtClean="0"/>
          </a:p>
          <a:p>
            <a:r>
              <a:rPr lang="en-US" baseline="0" dirty="0" smtClean="0"/>
              <a:t>Waiting state: on </a:t>
            </a:r>
            <a:r>
              <a:rPr lang="en-US" baseline="0" dirty="0" err="1" smtClean="0"/>
              <a:t>load_vals</a:t>
            </a:r>
            <a:r>
              <a:rPr lang="en-US" baseline="0" dirty="0" smtClean="0"/>
              <a:t> strobe, load coordinates to internal registers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00ED72-46C0-4AE5-B661-26EDF7CD4A0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602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Determine if</a:t>
            </a:r>
            <a:r>
              <a:rPr lang="en-US" baseline="0" dirty="0" smtClean="0"/>
              <a:t> the line is “steep” i.e. if the magnitude of the slope is greater than 1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00ED72-46C0-4AE5-B661-26EDF7CD4A0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9287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Determine if coordinates need to be swapped if slope</a:t>
            </a:r>
            <a:r>
              <a:rPr lang="en-US" baseline="0" dirty="0" smtClean="0"/>
              <a:t> is negative and/or steep</a:t>
            </a:r>
          </a:p>
          <a:p>
            <a:r>
              <a:rPr lang="en-US" baseline="0" dirty="0" smtClean="0"/>
              <a:t>Take advantage of previously determined </a:t>
            </a:r>
            <a:r>
              <a:rPr lang="en-US" baseline="0" dirty="0" err="1" smtClean="0"/>
              <a:t>is_steep</a:t>
            </a:r>
            <a:r>
              <a:rPr lang="en-US" baseline="0" dirty="0" smtClean="0"/>
              <a:t> value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00ED72-46C0-4AE5-B661-26EDF7CD4A0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96714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Setup initial step</a:t>
            </a:r>
            <a:r>
              <a:rPr lang="en-US" baseline="0" dirty="0" smtClean="0"/>
              <a:t> and error values and </a:t>
            </a:r>
            <a:r>
              <a:rPr lang="en-US" baseline="0" dirty="0" err="1" smtClean="0"/>
              <a:t>intitialize</a:t>
            </a:r>
            <a:r>
              <a:rPr lang="en-US" baseline="0" dirty="0" smtClean="0"/>
              <a:t> x and y values used by drawing state</a:t>
            </a:r>
          </a:p>
          <a:p>
            <a:endParaRPr lang="en-US" baseline="0" dirty="0" smtClean="0"/>
          </a:p>
          <a:p>
            <a:r>
              <a:rPr lang="en-US" baseline="0" dirty="0" smtClean="0"/>
              <a:t>Draw pixel: if steep, swap x and y</a:t>
            </a:r>
          </a:p>
          <a:p>
            <a:r>
              <a:rPr lang="en-US" baseline="0" dirty="0" smtClean="0"/>
              <a:t>   increment x</a:t>
            </a:r>
          </a:p>
          <a:p>
            <a:r>
              <a:rPr lang="en-US" baseline="0" dirty="0" smtClean="0"/>
              <a:t>   calculate new error and (possibly) increment y based on error-</a:t>
            </a:r>
            <a:r>
              <a:rPr lang="en-US" baseline="0" dirty="0" err="1" smtClean="0"/>
              <a:t>delta_y</a:t>
            </a:r>
            <a:endParaRPr lang="en-US" baseline="0" dirty="0" smtClean="0"/>
          </a:p>
          <a:p>
            <a:r>
              <a:rPr lang="en-US" baseline="0" dirty="0" smtClean="0"/>
              <a:t>Repeat drawing step until reaching the end of the line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00ED72-46C0-4AE5-B661-26EDF7CD4A0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9318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Next state logic</a:t>
            </a:r>
          </a:p>
          <a:p>
            <a:r>
              <a:rPr lang="en-US" dirty="0" smtClean="0"/>
              <a:t>Only</a:t>
            </a:r>
            <a:r>
              <a:rPr lang="en-US" baseline="0" dirty="0" smtClean="0"/>
              <a:t> states that are conditional are the waiting and drawing states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00ED72-46C0-4AE5-B661-26EDF7CD4A0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0913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Abby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00ED72-46C0-4AE5-B661-26EDF7CD4A05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044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Gesture based control combined with 3D has many cool and interesting applications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Interactive 3D models</a:t>
            </a:r>
          </a:p>
          <a:p>
            <a:pPr lvl="1"/>
            <a:r>
              <a:rPr lang="en-US" dirty="0" smtClean="0"/>
              <a:t>Immersive video game </a:t>
            </a:r>
          </a:p>
          <a:p>
            <a:pPr lvl="1"/>
            <a:r>
              <a:rPr lang="en-US" dirty="0" smtClean="0"/>
              <a:t>Image processing and stitching</a:t>
            </a:r>
          </a:p>
          <a:p>
            <a:pPr lvl="1"/>
            <a:r>
              <a:rPr lang="en-US" dirty="0" smtClean="0"/>
              <a:t>Render 3D environment from images and motion data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00ED72-46C0-4AE5-B661-26EDF7CD4A0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46135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00ED72-46C0-4AE5-B661-26EDF7CD4A05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27543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2D Maze</a:t>
            </a:r>
          </a:p>
          <a:p>
            <a:r>
              <a:rPr lang="en-US" dirty="0" smtClean="0"/>
              <a:t>Wireframe Cube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00ED72-46C0-4AE5-B661-26EDF7CD4A05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2754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Since</a:t>
            </a:r>
            <a:r>
              <a:rPr lang="en-US" baseline="0" dirty="0" smtClean="0"/>
              <a:t> our project is split up into 3 demos, we decided to combine demos 1 and 2 onto 1 design, and demo 3 on its own design. </a:t>
            </a:r>
          </a:p>
          <a:p>
            <a:r>
              <a:rPr lang="en-US" dirty="0" smtClean="0"/>
              <a:t>Here is the</a:t>
            </a:r>
            <a:r>
              <a:rPr lang="en-US" baseline="0" dirty="0" smtClean="0"/>
              <a:t> FPGA design for demo 1 (rocking ball) and demo 2 (2D Maze)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00ED72-46C0-4AE5-B661-26EDF7CD4A0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9668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Here is the</a:t>
            </a:r>
            <a:r>
              <a:rPr lang="en-US" baseline="0" dirty="0" smtClean="0"/>
              <a:t> FPGA design for demo 3 (3D wireframe cube)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00ED72-46C0-4AE5-B661-26EDF7CD4A0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9668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Interfacing with the gyro and accelerometer: This</a:t>
            </a:r>
            <a:r>
              <a:rPr lang="en-US" baseline="0" dirty="0" smtClean="0"/>
              <a:t> is the first functional spec of our project. The first task of this spec is to interface with the gyro and accelerometer via the SPI interface protocol 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00ED72-46C0-4AE5-B661-26EDF7CD4A0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4209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Explanation of how SPI works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00ED72-46C0-4AE5-B661-26EDF7CD4A0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4209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PlaceHolder 1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</p:spPr>
        <p:txBody>
          <a:bodyPr lIns="90000" tIns="45000" rIns="90000" bIns="45000"/>
          <a:lstStyle/>
          <a:p>
            <a:r>
              <a:rPr lang="en-US" dirty="0" smtClean="0"/>
              <a:t>Pointing out the modules that implement</a:t>
            </a:r>
            <a:r>
              <a:rPr lang="en-US" baseline="0" dirty="0" smtClean="0"/>
              <a:t> the SPI interface </a:t>
            </a:r>
          </a:p>
          <a:p>
            <a:r>
              <a:rPr lang="en-US" baseline="0" dirty="0" smtClean="0"/>
              <a:t>	Master module</a:t>
            </a:r>
          </a:p>
          <a:p>
            <a:r>
              <a:rPr lang="en-US" baseline="0" dirty="0" smtClean="0"/>
              <a:t>	SPI interface module</a:t>
            </a:r>
          </a:p>
          <a:p>
            <a:r>
              <a:rPr lang="en-US" baseline="0" dirty="0" smtClean="0"/>
              <a:t>	Slave module </a:t>
            </a:r>
            <a:endParaRPr dirty="0"/>
          </a:p>
        </p:txBody>
      </p:sp>
      <p:sp>
        <p:nvSpPr>
          <p:cNvPr id="219" name="TextShape 2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fld id="{81C111B1-2101-4121-91D1-61418161F101}" type="slidenum">
              <a:rPr lang="en-US">
                <a:solidFill>
                  <a:srgbClr val="000000"/>
                </a:solidFill>
                <a:latin typeface="+mn-lt"/>
                <a:ea typeface="+mn-ea"/>
              </a:rPr>
              <a:t>9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Complementary</a:t>
            </a:r>
            <a:r>
              <a:rPr lang="en-US" baseline="0" dirty="0" smtClean="0"/>
              <a:t> filter high-pass gyro data and low pass accelerometer data.</a:t>
            </a:r>
          </a:p>
          <a:p>
            <a:r>
              <a:rPr lang="en-US" baseline="0" dirty="0" err="1" smtClean="0"/>
              <a:t>Gyro: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measurement has the tendency to drift, not returning to zero when the</a:t>
            </a:r>
            <a:r>
              <a:rPr lang="en-US" altLang="zh-CN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it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went back to its original position. The gyroscope data is reliable only on the short term, as it starts to drift on the long term.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00ED72-46C0-4AE5-B661-26EDF7CD4A0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4209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Gyro measures the angular</a:t>
            </a:r>
            <a:r>
              <a:rPr kumimoji="1" lang="en-US" altLang="zh-CN" baseline="0" dirty="0" smtClean="0"/>
              <a:t> velocity around xyz axis. </a:t>
            </a:r>
          </a:p>
          <a:p>
            <a:r>
              <a:rPr kumimoji="1" lang="en-US" altLang="zh-CN" baseline="0" dirty="0" smtClean="0"/>
              <a:t>Accelerometer measures axis’s gravity, it gives out the vector projection on gravity.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00ED72-46C0-4AE5-B661-26EDF7CD4A0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43965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fld id="{253A0F16-C334-4CBB-A8C1-F9A96BD1D887}" type="datetimeFigureOut">
              <a:rPr lang="en-US" smtClean="0"/>
              <a:t>4/29/2014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8E4B842-3EF3-4E5F-9CF9-86587D924B46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A0F16-C334-4CBB-A8C1-F9A96BD1D887}" type="datetimeFigureOut">
              <a:rPr lang="en-US" smtClean="0"/>
              <a:t>4/29/2014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4B842-3EF3-4E5F-9CF9-86587D924B4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</p:spPr>
        <p:txBody>
          <a:bodyPr/>
          <a:lstStyle/>
          <a:p>
            <a:fld id="{253A0F16-C334-4CBB-A8C1-F9A96BD1D887}" type="datetimeFigureOut">
              <a:rPr lang="en-US" smtClean="0"/>
              <a:t>4/29/2014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68E4B842-3EF3-4E5F-9CF9-86587D924B46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A0F16-C334-4CBB-A8C1-F9A96BD1D887}" type="datetimeFigureOut">
              <a:rPr lang="en-US" smtClean="0"/>
              <a:t>4/29/2014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68E4B842-3EF3-4E5F-9CF9-86587D924B4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7" name="Rectangle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A0F16-C334-4CBB-A8C1-F9A96BD1D887}" type="datetimeFigureOut">
              <a:rPr lang="en-US" smtClean="0"/>
              <a:t>4/29/2014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68E4B842-3EF3-4E5F-9CF9-86587D924B46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253A0F16-C334-4CBB-A8C1-F9A96BD1D887}" type="datetimeFigureOut">
              <a:rPr lang="en-US" smtClean="0"/>
              <a:t>4/29/2014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68E4B842-3EF3-4E5F-9CF9-86587D924B46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253A0F16-C334-4CBB-A8C1-F9A96BD1D887}" type="datetimeFigureOut">
              <a:rPr lang="en-US" smtClean="0"/>
              <a:t>4/29/2014</a:t>
            </a:fld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68E4B842-3EF3-4E5F-9CF9-86587D924B46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US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A0F16-C334-4CBB-A8C1-F9A96BD1D887}" type="datetimeFigureOut">
              <a:rPr lang="en-US" smtClean="0"/>
              <a:t>4/29/2014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68E4B842-3EF3-4E5F-9CF9-86587D924B4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A0F16-C334-4CBB-A8C1-F9A96BD1D887}" type="datetimeFigureOut">
              <a:rPr lang="en-US" smtClean="0"/>
              <a:t>4/29/2014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8E4B842-3EF3-4E5F-9CF9-86587D924B4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A0F16-C334-4CBB-A8C1-F9A96BD1D887}" type="datetimeFigureOut">
              <a:rPr lang="en-US" smtClean="0"/>
              <a:t>4/29/2014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68E4B842-3EF3-4E5F-9CF9-86587D924B46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8" name="Rectangle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1" name="Rectangle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/>
          <a:p>
            <a:fld id="{253A0F16-C334-4CBB-A8C1-F9A96BD1D887}" type="datetimeFigureOut">
              <a:rPr lang="en-US" smtClean="0"/>
              <a:t>4/29/2014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68E4B842-3EF3-4E5F-9CF9-86587D924B46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</p:spPr>
        <p:txBody>
          <a:bodyPr rtlCol="0"/>
          <a:lstStyle/>
          <a:p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612648" y="1600200"/>
            <a:ext cx="8153400" cy="45262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253A0F16-C334-4CBB-A8C1-F9A96BD1D887}" type="datetimeFigureOut">
              <a:rPr lang="en-US" smtClean="0"/>
              <a:t>4/29/2014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Rectangle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280160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590550" y="1280160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68E4B842-3EF3-4E5F-9CF9-86587D924B46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0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0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0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0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3D Motion </a:t>
            </a:r>
            <a:r>
              <a:rPr lang="en-US" dirty="0" err="1" smtClean="0"/>
              <a:t>ControlLer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RedSox</a:t>
            </a:r>
            <a:r>
              <a:rPr lang="en-US" dirty="0"/>
              <a:t>: Anundson, Chen, Ghosh, Lin, Yang</a:t>
            </a:r>
          </a:p>
        </p:txBody>
      </p:sp>
    </p:spTree>
    <p:extLst>
      <p:ext uri="{BB962C8B-B14F-4D97-AF65-F5344CB8AC3E}">
        <p14:creationId xmlns:p14="http://schemas.microsoft.com/office/powerpoint/2010/main" val="404727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Gyro and Accelerometer Interfacing Pt 2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Task 2: Combine gyro and accelerometer data into orientation using a complementary filter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752600" y="6525101"/>
            <a:ext cx="545694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http://www.instructables.com/id/PCB-Quadrotor-Brushless/step15/IMU-Part-2-Complementary-Filter/</a:t>
            </a:r>
          </a:p>
        </p:txBody>
      </p:sp>
      <p:sp>
        <p:nvSpPr>
          <p:cNvPr id="6" name="Rectangle 5"/>
          <p:cNvSpPr/>
          <p:nvPr/>
        </p:nvSpPr>
        <p:spPr>
          <a:xfrm>
            <a:off x="8077200" y="6400800"/>
            <a:ext cx="10668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</a:t>
            </a:r>
            <a:r>
              <a:rPr lang="en-US" dirty="0" smtClean="0"/>
              <a:t>Y</a:t>
            </a:r>
            <a:endParaRPr lang="en-US" dirty="0"/>
          </a:p>
        </p:txBody>
      </p:sp>
      <p:pic>
        <p:nvPicPr>
          <p:cNvPr id="5" name="图片 4" descr="F7X6ULMGI0TCNG6.MEDIUM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2959100"/>
            <a:ext cx="7315200" cy="260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101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Gyro and </a:t>
            </a:r>
            <a:r>
              <a:rPr lang="en-US" sz="3600" dirty="0"/>
              <a:t>Accelerometer Interfacing </a:t>
            </a:r>
            <a:r>
              <a:rPr lang="en-US" sz="3600" dirty="0" smtClean="0"/>
              <a:t>Pt 2</a:t>
            </a:r>
            <a:endParaRPr lang="en-US" sz="3600" dirty="0"/>
          </a:p>
        </p:txBody>
      </p:sp>
      <p:pic>
        <p:nvPicPr>
          <p:cNvPr id="6" name="图片 5" descr="Snip20140428_1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1820" y="1524000"/>
            <a:ext cx="2478780" cy="2007041"/>
          </a:xfrm>
          <a:prstGeom prst="rect">
            <a:avLst/>
          </a:prstGeom>
        </p:spPr>
      </p:pic>
      <p:pic>
        <p:nvPicPr>
          <p:cNvPr id="7" name="图片 6" descr="Snip20140428_1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600200"/>
            <a:ext cx="2159000" cy="2159000"/>
          </a:xfrm>
          <a:prstGeom prst="rect">
            <a:avLst/>
          </a:prstGeom>
        </p:spPr>
      </p:pic>
      <p:pic>
        <p:nvPicPr>
          <p:cNvPr id="8" name="图片 7" descr="Snip20140428_16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3581400"/>
            <a:ext cx="5943600" cy="3012734"/>
          </a:xfrm>
          <a:prstGeom prst="rect">
            <a:avLst/>
          </a:prstGeom>
        </p:spPr>
      </p:pic>
      <p:sp>
        <p:nvSpPr>
          <p:cNvPr id="9" name="Rectangle 7"/>
          <p:cNvSpPr/>
          <p:nvPr/>
        </p:nvSpPr>
        <p:spPr>
          <a:xfrm>
            <a:off x="8077200" y="6400800"/>
            <a:ext cx="10668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LL, 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4866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Gyro and </a:t>
            </a:r>
            <a:r>
              <a:rPr lang="en-US" sz="3600" dirty="0"/>
              <a:t>Accelerometer </a:t>
            </a:r>
            <a:r>
              <a:rPr lang="en-US" sz="3600" dirty="0" smtClean="0"/>
              <a:t>Interfacing Pt 2 </a:t>
            </a:r>
            <a:endParaRPr lang="en-US" sz="3600" dirty="0"/>
          </a:p>
        </p:txBody>
      </p:sp>
      <p:sp>
        <p:nvSpPr>
          <p:cNvPr id="6" name="Rectangle 5"/>
          <p:cNvSpPr/>
          <p:nvPr/>
        </p:nvSpPr>
        <p:spPr>
          <a:xfrm>
            <a:off x="1471738" y="1661902"/>
            <a:ext cx="1600200" cy="4716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Gyroscope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448300" y="1666623"/>
            <a:ext cx="1600200" cy="4716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Accelerometer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143633" y="4191000"/>
            <a:ext cx="8534400" cy="1752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err="1" smtClean="0"/>
              <a:t>CompFilter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762000" y="2353603"/>
            <a:ext cx="3019677" cy="9991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900239" y="2894926"/>
            <a:ext cx="2743200" cy="3051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SPI Interface Controller</a:t>
            </a:r>
          </a:p>
        </p:txBody>
      </p:sp>
      <p:sp>
        <p:nvSpPr>
          <p:cNvPr id="20" name="Rectangle 19"/>
          <p:cNvSpPr/>
          <p:nvPr/>
        </p:nvSpPr>
        <p:spPr>
          <a:xfrm>
            <a:off x="914400" y="2507014"/>
            <a:ext cx="2743200" cy="3123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SPI Interface</a:t>
            </a:r>
            <a:endParaRPr lang="en-US" sz="1400" dirty="0"/>
          </a:p>
        </p:txBody>
      </p:sp>
      <p:cxnSp>
        <p:nvCxnSpPr>
          <p:cNvPr id="24" name="Straight Arrow Connector 23"/>
          <p:cNvCxnSpPr>
            <a:stCxn id="6" idx="2"/>
            <a:endCxn id="18" idx="0"/>
          </p:cNvCxnSpPr>
          <p:nvPr/>
        </p:nvCxnSpPr>
        <p:spPr>
          <a:xfrm>
            <a:off x="2271838" y="2133600"/>
            <a:ext cx="1" cy="22000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7" idx="2"/>
          </p:cNvCxnSpPr>
          <p:nvPr/>
        </p:nvCxnSpPr>
        <p:spPr>
          <a:xfrm>
            <a:off x="6248400" y="2138321"/>
            <a:ext cx="0" cy="22000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18" idx="2"/>
          </p:cNvCxnSpPr>
          <p:nvPr/>
        </p:nvCxnSpPr>
        <p:spPr>
          <a:xfrm>
            <a:off x="2271839" y="3352800"/>
            <a:ext cx="0" cy="838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44" idx="2"/>
          </p:cNvCxnSpPr>
          <p:nvPr/>
        </p:nvCxnSpPr>
        <p:spPr>
          <a:xfrm flipH="1">
            <a:off x="6234238" y="3352463"/>
            <a:ext cx="1" cy="83853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/>
          <p:cNvSpPr/>
          <p:nvPr/>
        </p:nvSpPr>
        <p:spPr>
          <a:xfrm>
            <a:off x="4724400" y="2353266"/>
            <a:ext cx="3019677" cy="9991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tangle 44"/>
          <p:cNvSpPr/>
          <p:nvPr/>
        </p:nvSpPr>
        <p:spPr>
          <a:xfrm>
            <a:off x="4862639" y="2894589"/>
            <a:ext cx="2743200" cy="3051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SPI Interface Controller</a:t>
            </a:r>
          </a:p>
        </p:txBody>
      </p:sp>
      <p:sp>
        <p:nvSpPr>
          <p:cNvPr id="46" name="Rectangle 45"/>
          <p:cNvSpPr/>
          <p:nvPr/>
        </p:nvSpPr>
        <p:spPr>
          <a:xfrm>
            <a:off x="4876800" y="2506677"/>
            <a:ext cx="2743200" cy="3123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SPI Interface</a:t>
            </a:r>
            <a:endParaRPr lang="en-US" sz="1400" dirty="0"/>
          </a:p>
        </p:txBody>
      </p:sp>
      <p:cxnSp>
        <p:nvCxnSpPr>
          <p:cNvPr id="50" name="Straight Arrow Connector 49"/>
          <p:cNvCxnSpPr/>
          <p:nvPr/>
        </p:nvCxnSpPr>
        <p:spPr>
          <a:xfrm>
            <a:off x="1981200" y="3352800"/>
            <a:ext cx="0" cy="838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>
            <a:off x="2590800" y="3377076"/>
            <a:ext cx="0" cy="838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 flipH="1">
            <a:off x="5943600" y="3352462"/>
            <a:ext cx="1" cy="83853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 flipH="1">
            <a:off x="6477000" y="3365274"/>
            <a:ext cx="1" cy="83853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Elbow Connector 55"/>
          <p:cNvCxnSpPr>
            <a:stCxn id="17" idx="2"/>
          </p:cNvCxnSpPr>
          <p:nvPr/>
        </p:nvCxnSpPr>
        <p:spPr>
          <a:xfrm rot="16200000" flipH="1">
            <a:off x="4451124" y="5903308"/>
            <a:ext cx="533402" cy="613985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5105401" y="6292334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16-bit xyz orientation data 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8077200" y="6400800"/>
            <a:ext cx="10668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TY</a:t>
            </a:r>
            <a:endParaRPr lang="en-US" dirty="0"/>
          </a:p>
        </p:txBody>
      </p:sp>
      <p:sp>
        <p:nvSpPr>
          <p:cNvPr id="26" name="文本框 25"/>
          <p:cNvSpPr txBox="1"/>
          <p:nvPr/>
        </p:nvSpPr>
        <p:spPr>
          <a:xfrm>
            <a:off x="228600" y="4572000"/>
            <a:ext cx="525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err="1" smtClean="0">
                <a:solidFill>
                  <a:schemeClr val="bg1"/>
                </a:solidFill>
              </a:rPr>
              <a:t>gyro_degree</a:t>
            </a:r>
            <a:r>
              <a:rPr kumimoji="1" lang="en-US" altLang="zh-CN" dirty="0" smtClean="0">
                <a:solidFill>
                  <a:schemeClr val="bg1"/>
                </a:solidFill>
              </a:rPr>
              <a:t> </a:t>
            </a:r>
            <a:r>
              <a:rPr kumimoji="1" lang="en-US" altLang="zh-CN" dirty="0" smtClean="0">
                <a:solidFill>
                  <a:schemeClr val="bg1"/>
                </a:solidFill>
                <a:sym typeface="Wingdings"/>
              </a:rPr>
              <a:t></a:t>
            </a:r>
            <a:r>
              <a:rPr kumimoji="1" lang="en-US" altLang="zh-CN" dirty="0" smtClean="0">
                <a:solidFill>
                  <a:schemeClr val="bg1"/>
                </a:solidFill>
              </a:rPr>
              <a:t> </a:t>
            </a:r>
            <a:r>
              <a:rPr kumimoji="1" lang="en-US" altLang="zh-CN" dirty="0" err="1" smtClean="0">
                <a:solidFill>
                  <a:schemeClr val="bg1"/>
                </a:solidFill>
              </a:rPr>
              <a:t>gyro_degree</a:t>
            </a:r>
            <a:r>
              <a:rPr kumimoji="1" lang="en-US" altLang="zh-CN" dirty="0" smtClean="0">
                <a:solidFill>
                  <a:schemeClr val="bg1"/>
                </a:solidFill>
              </a:rPr>
              <a:t>+∫ </a:t>
            </a:r>
            <a:r>
              <a:rPr kumimoji="1" lang="en-US" altLang="zh-CN" dirty="0" err="1" smtClean="0">
                <a:solidFill>
                  <a:schemeClr val="bg1"/>
                </a:solidFill>
              </a:rPr>
              <a:t>gyro_data</a:t>
            </a:r>
            <a:r>
              <a:rPr kumimoji="1" lang="en-US" altLang="zh-CN" dirty="0" smtClean="0">
                <a:solidFill>
                  <a:schemeClr val="bg1"/>
                </a:solidFill>
              </a:rPr>
              <a:t> data*</a:t>
            </a:r>
            <a:r>
              <a:rPr kumimoji="1" lang="en-US" altLang="zh-CN" dirty="0" err="1" smtClean="0">
                <a:solidFill>
                  <a:schemeClr val="bg1"/>
                </a:solidFill>
              </a:rPr>
              <a:t>dt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cxnSp>
        <p:nvCxnSpPr>
          <p:cNvPr id="29" name="Straight Arrow Connector 29"/>
          <p:cNvCxnSpPr/>
          <p:nvPr/>
        </p:nvCxnSpPr>
        <p:spPr>
          <a:xfrm>
            <a:off x="3429000" y="4953000"/>
            <a:ext cx="838200" cy="53340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29"/>
          <p:cNvCxnSpPr/>
          <p:nvPr/>
        </p:nvCxnSpPr>
        <p:spPr>
          <a:xfrm flipH="1">
            <a:off x="5791200" y="4648200"/>
            <a:ext cx="76200" cy="83820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框 31"/>
          <p:cNvSpPr txBox="1"/>
          <p:nvPr/>
        </p:nvSpPr>
        <p:spPr>
          <a:xfrm>
            <a:off x="1828800" y="5410200"/>
            <a:ext cx="44795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 smtClean="0">
                <a:solidFill>
                  <a:srgbClr val="F2F2F2"/>
                </a:solidFill>
              </a:rPr>
              <a:t>E.g. </a:t>
            </a:r>
            <a:r>
              <a:rPr kumimoji="1" lang="en-US" altLang="zh-CN" sz="2000" dirty="0" err="1" smtClean="0">
                <a:solidFill>
                  <a:srgbClr val="F2F2F2"/>
                </a:solidFill>
              </a:rPr>
              <a:t>x_degree</a:t>
            </a:r>
            <a:r>
              <a:rPr kumimoji="1" lang="en-US" altLang="zh-CN" sz="2000" dirty="0" smtClean="0">
                <a:solidFill>
                  <a:srgbClr val="F2F2F2"/>
                </a:solidFill>
              </a:rPr>
              <a:t>=0.98*x_gyro+0.02*</a:t>
            </a:r>
            <a:r>
              <a:rPr kumimoji="1" lang="en-US" altLang="zh-CN" sz="2000" dirty="0" err="1" smtClean="0">
                <a:solidFill>
                  <a:srgbClr val="F2F2F2"/>
                </a:solidFill>
              </a:rPr>
              <a:t>x_acc</a:t>
            </a:r>
            <a:endParaRPr kumimoji="1" lang="zh-CN" altLang="en-US" sz="2000" dirty="0">
              <a:solidFill>
                <a:srgbClr val="F2F2F2"/>
              </a:solidFill>
            </a:endParaRPr>
          </a:p>
        </p:txBody>
      </p:sp>
      <p:sp>
        <p:nvSpPr>
          <p:cNvPr id="33" name="TextBox 48"/>
          <p:cNvSpPr txBox="1"/>
          <p:nvPr/>
        </p:nvSpPr>
        <p:spPr>
          <a:xfrm>
            <a:off x="2590800" y="3429000"/>
            <a:ext cx="213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16-bit xyz gyro data</a:t>
            </a:r>
          </a:p>
          <a:p>
            <a:pPr algn="ctr"/>
            <a:r>
              <a:rPr lang="en-US" u="sng" dirty="0" smtClean="0"/>
              <a:t>angular velocity</a:t>
            </a:r>
            <a:endParaRPr lang="en-US" u="sng" dirty="0"/>
          </a:p>
        </p:txBody>
      </p:sp>
      <p:sp>
        <p:nvSpPr>
          <p:cNvPr id="35" name="TextBox 53"/>
          <p:cNvSpPr txBox="1"/>
          <p:nvPr/>
        </p:nvSpPr>
        <p:spPr>
          <a:xfrm>
            <a:off x="6592985" y="3429000"/>
            <a:ext cx="213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10-bit xyz </a:t>
            </a:r>
            <a:r>
              <a:rPr lang="en-US" dirty="0" err="1" smtClean="0"/>
              <a:t>acc</a:t>
            </a:r>
            <a:r>
              <a:rPr lang="en-US" dirty="0" smtClean="0"/>
              <a:t> data</a:t>
            </a:r>
          </a:p>
          <a:p>
            <a:pPr algn="ctr"/>
            <a:r>
              <a:rPr lang="en-US" u="sng" dirty="0" smtClean="0"/>
              <a:t>gravity projection</a:t>
            </a:r>
            <a:endParaRPr lang="en-US" u="sng" dirty="0"/>
          </a:p>
        </p:txBody>
      </p:sp>
      <p:sp>
        <p:nvSpPr>
          <p:cNvPr id="36" name="文本框 35"/>
          <p:cNvSpPr txBox="1"/>
          <p:nvPr/>
        </p:nvSpPr>
        <p:spPr>
          <a:xfrm>
            <a:off x="5029200" y="4267200"/>
            <a:ext cx="358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err="1" smtClean="0">
                <a:solidFill>
                  <a:schemeClr val="bg1">
                    <a:lumMod val="95000"/>
                  </a:schemeClr>
                </a:solidFill>
              </a:rPr>
              <a:t>acc_degree</a:t>
            </a:r>
            <a:r>
              <a:rPr kumimoji="1" lang="en-US" altLang="zh-CN" dirty="0" err="1" smtClean="0">
                <a:solidFill>
                  <a:schemeClr val="bg1">
                    <a:lumMod val="95000"/>
                  </a:schemeClr>
                </a:solidFill>
                <a:sym typeface="Wingdings"/>
              </a:rPr>
              <a:t>arctan</a:t>
            </a:r>
            <a:r>
              <a:rPr kumimoji="1" lang="en-US" altLang="zh-CN" dirty="0" smtClean="0">
                <a:solidFill>
                  <a:schemeClr val="bg1">
                    <a:lumMod val="95000"/>
                  </a:schemeClr>
                </a:solidFill>
                <a:sym typeface="Wingdings"/>
              </a:rPr>
              <a:t>(</a:t>
            </a:r>
            <a:r>
              <a:rPr kumimoji="1" lang="en-US" altLang="zh-CN" dirty="0" err="1" smtClean="0">
                <a:solidFill>
                  <a:schemeClr val="bg1">
                    <a:lumMod val="95000"/>
                  </a:schemeClr>
                </a:solidFill>
                <a:sym typeface="Wingdings"/>
              </a:rPr>
              <a:t>acc_x</a:t>
            </a:r>
            <a:r>
              <a:rPr kumimoji="1" lang="en-US" altLang="zh-CN" dirty="0">
                <a:solidFill>
                  <a:schemeClr val="bg1">
                    <a:lumMod val="95000"/>
                  </a:schemeClr>
                </a:solidFill>
                <a:sym typeface="Wingdings"/>
              </a:rPr>
              <a:t>,</a:t>
            </a:r>
            <a:r>
              <a:rPr kumimoji="1" lang="en-US" altLang="zh-CN" dirty="0" smtClean="0">
                <a:solidFill>
                  <a:schemeClr val="bg1">
                    <a:lumMod val="95000"/>
                  </a:schemeClr>
                </a:solidFill>
                <a:sym typeface="Wingdings"/>
              </a:rPr>
              <a:t> </a:t>
            </a:r>
            <a:r>
              <a:rPr kumimoji="1" lang="en-US" altLang="zh-CN" dirty="0" err="1" smtClean="0">
                <a:solidFill>
                  <a:schemeClr val="bg1">
                    <a:lumMod val="95000"/>
                  </a:schemeClr>
                </a:solidFill>
                <a:sym typeface="Wingdings"/>
              </a:rPr>
              <a:t>acc_y</a:t>
            </a:r>
            <a:r>
              <a:rPr kumimoji="1" lang="en-US" altLang="zh-CN" dirty="0" smtClean="0">
                <a:solidFill>
                  <a:schemeClr val="bg1">
                    <a:lumMod val="95000"/>
                  </a:schemeClr>
                </a:solidFill>
                <a:sym typeface="Wingdings"/>
              </a:rPr>
              <a:t>)</a:t>
            </a:r>
            <a:endParaRPr kumimoji="1" lang="zh-CN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6641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Arbitrary Line Drawing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r>
              <a:rPr lang="en-US" dirty="0" err="1" smtClean="0"/>
              <a:t>Bresenham’s</a:t>
            </a:r>
            <a:r>
              <a:rPr lang="en-US" dirty="0" smtClean="0"/>
              <a:t> </a:t>
            </a:r>
            <a:r>
              <a:rPr lang="en-US" dirty="0"/>
              <a:t>line algorithm</a:t>
            </a:r>
          </a:p>
          <a:p>
            <a:pPr lvl="1"/>
            <a:r>
              <a:rPr lang="en-US" dirty="0"/>
              <a:t>Calculates which pixels to illuminate between two points</a:t>
            </a:r>
          </a:p>
          <a:p>
            <a:pPr lvl="1"/>
            <a:r>
              <a:rPr lang="en-US" dirty="0"/>
              <a:t>Can be implemented using integer </a:t>
            </a:r>
            <a:r>
              <a:rPr lang="en-US" dirty="0" smtClean="0"/>
              <a:t>math</a:t>
            </a:r>
          </a:p>
          <a:p>
            <a:r>
              <a:rPr lang="en-US" dirty="0" smtClean="0"/>
              <a:t>Dual port RAM used as VGA display buffer</a:t>
            </a:r>
          </a:p>
          <a:p>
            <a:pPr lvl="1"/>
            <a:r>
              <a:rPr lang="en-US" dirty="0" smtClean="0"/>
              <a:t>Utilizes the BRAM resources in the FGPA</a:t>
            </a:r>
          </a:p>
          <a:p>
            <a:r>
              <a:rPr lang="en-US" dirty="0" smtClean="0"/>
              <a:t>Module uses FIFOs to store multiple sets of line coordinates to be drawn for each screen refresh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077200" y="6400800"/>
            <a:ext cx="10668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KA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7523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Arbitrary Line Drawing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662627" y="1659274"/>
            <a:ext cx="6795573" cy="466532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/>
          <p:cNvSpPr/>
          <p:nvPr/>
        </p:nvSpPr>
        <p:spPr>
          <a:xfrm>
            <a:off x="5447703" y="4787808"/>
            <a:ext cx="2285999" cy="14274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VGA Buffer</a:t>
            </a:r>
            <a:endParaRPr lang="en-US" dirty="0"/>
          </a:p>
        </p:txBody>
      </p:sp>
      <p:sp>
        <p:nvSpPr>
          <p:cNvPr id="66" name="Rectangle 65"/>
          <p:cNvSpPr/>
          <p:nvPr/>
        </p:nvSpPr>
        <p:spPr>
          <a:xfrm>
            <a:off x="6744818" y="2668549"/>
            <a:ext cx="1599772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Clear Buffer</a:t>
            </a:r>
            <a:endParaRPr lang="en-US" dirty="0"/>
          </a:p>
        </p:txBody>
      </p:sp>
      <p:sp>
        <p:nvSpPr>
          <p:cNvPr id="67" name="Rectangle 66"/>
          <p:cNvSpPr/>
          <p:nvPr/>
        </p:nvSpPr>
        <p:spPr>
          <a:xfrm>
            <a:off x="2094901" y="4787808"/>
            <a:ext cx="2590800" cy="14274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VGA Display Logic</a:t>
            </a:r>
            <a:endParaRPr lang="en-US" dirty="0"/>
          </a:p>
        </p:txBody>
      </p:sp>
      <p:cxnSp>
        <p:nvCxnSpPr>
          <p:cNvPr id="68" name="Straight Arrow Connector 67"/>
          <p:cNvCxnSpPr>
            <a:stCxn id="65" idx="1"/>
            <a:endCxn id="67" idx="3"/>
          </p:cNvCxnSpPr>
          <p:nvPr/>
        </p:nvCxnSpPr>
        <p:spPr>
          <a:xfrm flipH="1">
            <a:off x="4685701" y="5501541"/>
            <a:ext cx="762002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68"/>
          <p:cNvSpPr/>
          <p:nvPr/>
        </p:nvSpPr>
        <p:spPr>
          <a:xfrm>
            <a:off x="4915589" y="2668549"/>
            <a:ext cx="1524428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Bresenham</a:t>
            </a:r>
            <a:endParaRPr lang="en-US" dirty="0"/>
          </a:p>
        </p:txBody>
      </p:sp>
      <p:sp>
        <p:nvSpPr>
          <p:cNvPr id="70" name="Trapezoid 69"/>
          <p:cNvSpPr/>
          <p:nvPr/>
        </p:nvSpPr>
        <p:spPr>
          <a:xfrm rot="10800000">
            <a:off x="5409605" y="3901341"/>
            <a:ext cx="2362198" cy="533400"/>
          </a:xfrm>
          <a:prstGeom prst="trapezoid">
            <a:avLst>
              <a:gd name="adj" fmla="val 6930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2" name="Straight Arrow Connector 71"/>
          <p:cNvCxnSpPr>
            <a:stCxn id="69" idx="2"/>
          </p:cNvCxnSpPr>
          <p:nvPr/>
        </p:nvCxnSpPr>
        <p:spPr>
          <a:xfrm>
            <a:off x="5677803" y="3506749"/>
            <a:ext cx="228814" cy="39459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stCxn id="66" idx="2"/>
          </p:cNvCxnSpPr>
          <p:nvPr/>
        </p:nvCxnSpPr>
        <p:spPr>
          <a:xfrm flipH="1">
            <a:off x="7278220" y="3506749"/>
            <a:ext cx="266484" cy="39459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stCxn id="70" idx="0"/>
            <a:endCxn id="65" idx="0"/>
          </p:cNvCxnSpPr>
          <p:nvPr/>
        </p:nvCxnSpPr>
        <p:spPr>
          <a:xfrm flipH="1">
            <a:off x="6590703" y="4434741"/>
            <a:ext cx="1" cy="353067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tangle 75"/>
          <p:cNvSpPr/>
          <p:nvPr/>
        </p:nvSpPr>
        <p:spPr>
          <a:xfrm>
            <a:off x="3161701" y="1892207"/>
            <a:ext cx="1524000" cy="25425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Display State Machine</a:t>
            </a:r>
            <a:endParaRPr lang="en-US" dirty="0"/>
          </a:p>
        </p:txBody>
      </p:sp>
      <p:cxnSp>
        <p:nvCxnSpPr>
          <p:cNvPr id="78" name="Straight Arrow Connector 77"/>
          <p:cNvCxnSpPr>
            <a:endCxn id="70" idx="3"/>
          </p:cNvCxnSpPr>
          <p:nvPr/>
        </p:nvCxnSpPr>
        <p:spPr>
          <a:xfrm>
            <a:off x="4685701" y="4168041"/>
            <a:ext cx="908732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Elbow Connector 80"/>
          <p:cNvCxnSpPr>
            <a:endCxn id="69" idx="0"/>
          </p:cNvCxnSpPr>
          <p:nvPr/>
        </p:nvCxnSpPr>
        <p:spPr>
          <a:xfrm>
            <a:off x="4685701" y="2394678"/>
            <a:ext cx="992102" cy="273871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Elbow Connector 81"/>
          <p:cNvCxnSpPr>
            <a:endCxn id="66" idx="0"/>
          </p:cNvCxnSpPr>
          <p:nvPr/>
        </p:nvCxnSpPr>
        <p:spPr>
          <a:xfrm>
            <a:off x="4685701" y="2044608"/>
            <a:ext cx="2859003" cy="623941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/>
          <p:nvPr/>
        </p:nvCxnSpPr>
        <p:spPr>
          <a:xfrm>
            <a:off x="1466634" y="4949626"/>
            <a:ext cx="628267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/>
          <p:nvPr/>
        </p:nvCxnSpPr>
        <p:spPr>
          <a:xfrm flipH="1">
            <a:off x="1485301" y="6012732"/>
            <a:ext cx="605747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/>
          <p:nvPr/>
        </p:nvCxnSpPr>
        <p:spPr>
          <a:xfrm>
            <a:off x="1466634" y="5296914"/>
            <a:ext cx="624414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/>
          <p:cNvSpPr txBox="1"/>
          <p:nvPr/>
        </p:nvSpPr>
        <p:spPr>
          <a:xfrm>
            <a:off x="490848" y="4761266"/>
            <a:ext cx="946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hcounter</a:t>
            </a:r>
            <a:endParaRPr lang="en-US" dirty="0"/>
          </a:p>
        </p:txBody>
      </p:sp>
      <p:sp>
        <p:nvSpPr>
          <p:cNvPr id="87" name="TextBox 86"/>
          <p:cNvSpPr txBox="1"/>
          <p:nvPr/>
        </p:nvSpPr>
        <p:spPr>
          <a:xfrm>
            <a:off x="490848" y="5108554"/>
            <a:ext cx="943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v</a:t>
            </a:r>
            <a:r>
              <a:rPr lang="en-US" dirty="0" err="1" smtClean="0"/>
              <a:t>counter</a:t>
            </a:r>
            <a:endParaRPr lang="en-US" dirty="0"/>
          </a:p>
        </p:txBody>
      </p:sp>
      <p:sp>
        <p:nvSpPr>
          <p:cNvPr id="92" name="TextBox 91"/>
          <p:cNvSpPr txBox="1"/>
          <p:nvPr/>
        </p:nvSpPr>
        <p:spPr>
          <a:xfrm>
            <a:off x="494701" y="5828066"/>
            <a:ext cx="9719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pixel_on</a:t>
            </a:r>
            <a:endParaRPr lang="en-US" dirty="0"/>
          </a:p>
        </p:txBody>
      </p:sp>
      <p:cxnSp>
        <p:nvCxnSpPr>
          <p:cNvPr id="94" name="Straight Arrow Connector 93"/>
          <p:cNvCxnSpPr/>
          <p:nvPr/>
        </p:nvCxnSpPr>
        <p:spPr>
          <a:xfrm>
            <a:off x="1466634" y="2130226"/>
            <a:ext cx="1695067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/>
          <p:cNvCxnSpPr/>
          <p:nvPr/>
        </p:nvCxnSpPr>
        <p:spPr>
          <a:xfrm>
            <a:off x="1466634" y="2539157"/>
            <a:ext cx="1695067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/>
          <p:cNvCxnSpPr/>
          <p:nvPr/>
        </p:nvCxnSpPr>
        <p:spPr>
          <a:xfrm>
            <a:off x="1457216" y="4168040"/>
            <a:ext cx="1695067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/>
          <p:cNvSpPr txBox="1"/>
          <p:nvPr/>
        </p:nvSpPr>
        <p:spPr>
          <a:xfrm>
            <a:off x="104283" y="3983374"/>
            <a:ext cx="1588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refresh screen</a:t>
            </a:r>
            <a:endParaRPr lang="en-US" dirty="0"/>
          </a:p>
        </p:txBody>
      </p:sp>
      <p:sp>
        <p:nvSpPr>
          <p:cNvPr id="98" name="TextBox 97"/>
          <p:cNvSpPr txBox="1"/>
          <p:nvPr/>
        </p:nvSpPr>
        <p:spPr>
          <a:xfrm>
            <a:off x="435123" y="1945560"/>
            <a:ext cx="10647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x0_coord</a:t>
            </a:r>
            <a:endParaRPr lang="en-US" dirty="0"/>
          </a:p>
        </p:txBody>
      </p:sp>
      <p:sp>
        <p:nvSpPr>
          <p:cNvPr id="99" name="TextBox 98"/>
          <p:cNvSpPr txBox="1"/>
          <p:nvPr/>
        </p:nvSpPr>
        <p:spPr>
          <a:xfrm>
            <a:off x="401919" y="2314892"/>
            <a:ext cx="10647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x1_coord</a:t>
            </a:r>
            <a:endParaRPr lang="en-US" dirty="0"/>
          </a:p>
        </p:txBody>
      </p:sp>
      <p:cxnSp>
        <p:nvCxnSpPr>
          <p:cNvPr id="100" name="Straight Arrow Connector 99"/>
          <p:cNvCxnSpPr/>
          <p:nvPr/>
        </p:nvCxnSpPr>
        <p:spPr>
          <a:xfrm>
            <a:off x="1466631" y="2912188"/>
            <a:ext cx="1695067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/>
          <p:nvPr/>
        </p:nvCxnSpPr>
        <p:spPr>
          <a:xfrm>
            <a:off x="1466631" y="3321119"/>
            <a:ext cx="1695067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/>
          <p:cNvSpPr txBox="1"/>
          <p:nvPr/>
        </p:nvSpPr>
        <p:spPr>
          <a:xfrm>
            <a:off x="435120" y="2727522"/>
            <a:ext cx="10647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</a:t>
            </a:r>
            <a:r>
              <a:rPr lang="en-US" dirty="0" smtClean="0"/>
              <a:t>0_coord</a:t>
            </a:r>
            <a:endParaRPr lang="en-US" dirty="0"/>
          </a:p>
        </p:txBody>
      </p:sp>
      <p:sp>
        <p:nvSpPr>
          <p:cNvPr id="113" name="TextBox 112"/>
          <p:cNvSpPr txBox="1"/>
          <p:nvPr/>
        </p:nvSpPr>
        <p:spPr>
          <a:xfrm>
            <a:off x="401916" y="3096854"/>
            <a:ext cx="10647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</a:t>
            </a:r>
            <a:r>
              <a:rPr lang="en-US" dirty="0" smtClean="0"/>
              <a:t>1_coord</a:t>
            </a:r>
            <a:endParaRPr lang="en-US" dirty="0"/>
          </a:p>
        </p:txBody>
      </p:sp>
      <p:cxnSp>
        <p:nvCxnSpPr>
          <p:cNvPr id="114" name="Straight Arrow Connector 113"/>
          <p:cNvCxnSpPr/>
          <p:nvPr/>
        </p:nvCxnSpPr>
        <p:spPr>
          <a:xfrm>
            <a:off x="2277030" y="3806626"/>
            <a:ext cx="875253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>
            <a:endCxn id="119" idx="2"/>
          </p:cNvCxnSpPr>
          <p:nvPr/>
        </p:nvCxnSpPr>
        <p:spPr>
          <a:xfrm flipV="1">
            <a:off x="2277030" y="3599298"/>
            <a:ext cx="1" cy="2073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Rectangle 115"/>
          <p:cNvSpPr/>
          <p:nvPr/>
        </p:nvSpPr>
        <p:spPr>
          <a:xfrm>
            <a:off x="1788174" y="1945560"/>
            <a:ext cx="992527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FIFO</a:t>
            </a:r>
            <a:endParaRPr lang="en-US" dirty="0"/>
          </a:p>
        </p:txBody>
      </p:sp>
      <p:sp>
        <p:nvSpPr>
          <p:cNvPr id="117" name="Rectangle 116"/>
          <p:cNvSpPr/>
          <p:nvPr/>
        </p:nvSpPr>
        <p:spPr>
          <a:xfrm>
            <a:off x="1788173" y="2370494"/>
            <a:ext cx="992527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FIFO</a:t>
            </a:r>
            <a:endParaRPr lang="en-US" dirty="0"/>
          </a:p>
        </p:txBody>
      </p:sp>
      <p:sp>
        <p:nvSpPr>
          <p:cNvPr id="118" name="Rectangle 117"/>
          <p:cNvSpPr/>
          <p:nvPr/>
        </p:nvSpPr>
        <p:spPr>
          <a:xfrm>
            <a:off x="1788174" y="2794141"/>
            <a:ext cx="992527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FIFO</a:t>
            </a:r>
            <a:endParaRPr lang="en-US" dirty="0"/>
          </a:p>
        </p:txBody>
      </p:sp>
      <p:sp>
        <p:nvSpPr>
          <p:cNvPr id="119" name="Rectangle 118"/>
          <p:cNvSpPr/>
          <p:nvPr/>
        </p:nvSpPr>
        <p:spPr>
          <a:xfrm>
            <a:off x="1780767" y="3229966"/>
            <a:ext cx="992527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FIFO</a:t>
            </a:r>
            <a:endParaRPr lang="en-US" dirty="0"/>
          </a:p>
        </p:txBody>
      </p:sp>
      <p:sp>
        <p:nvSpPr>
          <p:cNvPr id="39" name="Rectangle 38"/>
          <p:cNvSpPr/>
          <p:nvPr/>
        </p:nvSpPr>
        <p:spPr>
          <a:xfrm>
            <a:off x="8077200" y="6400800"/>
            <a:ext cx="10668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KA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7499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Arbitrary Line Drawing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Algorithm works very well for a hardware application</a:t>
            </a:r>
          </a:p>
          <a:p>
            <a:pPr lvl="1"/>
            <a:r>
              <a:rPr lang="en-US" dirty="0" smtClean="0"/>
              <a:t>Integer math</a:t>
            </a:r>
          </a:p>
          <a:p>
            <a:pPr lvl="1"/>
            <a:r>
              <a:rPr lang="en-US" dirty="0" smtClean="0"/>
              <a:t>Simple state machine</a:t>
            </a:r>
          </a:p>
          <a:p>
            <a:r>
              <a:rPr lang="en-US" dirty="0" smtClean="0"/>
              <a:t>Trade-offs</a:t>
            </a:r>
          </a:p>
          <a:p>
            <a:pPr lvl="1"/>
            <a:r>
              <a:rPr lang="en-US" dirty="0" smtClean="0"/>
              <a:t>Uses a large buffer to store screen buffer</a:t>
            </a:r>
          </a:p>
          <a:p>
            <a:pPr lvl="2"/>
            <a:r>
              <a:rPr lang="en-US" dirty="0"/>
              <a:t>Design successfully implements line drawing at 640x480 </a:t>
            </a:r>
            <a:r>
              <a:rPr lang="en-US" dirty="0" smtClean="0"/>
              <a:t>resolution</a:t>
            </a:r>
          </a:p>
          <a:p>
            <a:pPr lvl="2"/>
            <a:r>
              <a:rPr lang="en-US" dirty="0" smtClean="0"/>
              <a:t>Consumes a large amount of area</a:t>
            </a:r>
          </a:p>
          <a:p>
            <a:pPr lvl="2"/>
            <a:r>
              <a:rPr lang="en-US" dirty="0" smtClean="0"/>
              <a:t>Can only store “on” or “off” so cannot store different color lines</a:t>
            </a:r>
          </a:p>
          <a:p>
            <a:pPr lvl="2"/>
            <a:r>
              <a:rPr lang="en-US" dirty="0" smtClean="0"/>
              <a:t>Possible alternatives for future development</a:t>
            </a:r>
          </a:p>
          <a:p>
            <a:pPr lvl="3"/>
            <a:r>
              <a:rPr lang="en-US" dirty="0" smtClean="0"/>
              <a:t>Use a larger FPGA device</a:t>
            </a:r>
          </a:p>
          <a:p>
            <a:pPr lvl="3"/>
            <a:r>
              <a:rPr lang="en-US" dirty="0" smtClean="0"/>
              <a:t>Use off-chip memory to store screen buffer</a:t>
            </a:r>
          </a:p>
        </p:txBody>
      </p:sp>
      <p:sp>
        <p:nvSpPr>
          <p:cNvPr id="4" name="Rectangle 3"/>
          <p:cNvSpPr/>
          <p:nvPr/>
        </p:nvSpPr>
        <p:spPr>
          <a:xfrm>
            <a:off x="8077200" y="6400800"/>
            <a:ext cx="10668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KA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7520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Verilog Example: </a:t>
            </a:r>
            <a:r>
              <a:rPr lang="en-US" dirty="0" err="1" smtClean="0"/>
              <a:t>Bresenham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28600" y="1600200"/>
            <a:ext cx="1692636" cy="525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2496207"/>
            <a:ext cx="3429000" cy="281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228600" y="2057400"/>
            <a:ext cx="846318" cy="457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8077200" y="6400800"/>
            <a:ext cx="10668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KA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6480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Verilog Example: </a:t>
            </a:r>
            <a:r>
              <a:rPr lang="en-US" dirty="0" err="1" smtClean="0"/>
              <a:t>Bresenham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28600" y="1600200"/>
            <a:ext cx="1692636" cy="525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228600" y="2514600"/>
            <a:ext cx="1692636" cy="71470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3883" y="1981200"/>
            <a:ext cx="6400800" cy="409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8077200" y="6400800"/>
            <a:ext cx="10668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KA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4064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Verilog Example: </a:t>
            </a:r>
            <a:r>
              <a:rPr lang="en-US" dirty="0" err="1" smtClean="0"/>
              <a:t>Bresenham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28600" y="1600200"/>
            <a:ext cx="1692636" cy="525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228600" y="3276600"/>
            <a:ext cx="1692636" cy="838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1600200"/>
            <a:ext cx="3752850" cy="5200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8077200" y="6400800"/>
            <a:ext cx="10668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KA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5194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Verilog Example: </a:t>
            </a:r>
            <a:r>
              <a:rPr lang="en-US" dirty="0" err="1" smtClean="0"/>
              <a:t>Bresenham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28600" y="1600200"/>
            <a:ext cx="1692636" cy="525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228600" y="4038600"/>
            <a:ext cx="1692636" cy="457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2438400"/>
            <a:ext cx="3419475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8077200" y="6400800"/>
            <a:ext cx="10668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KA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1924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Concept</a:t>
            </a:r>
            <a:endParaRPr lang="en-US" dirty="0"/>
          </a:p>
        </p:txBody>
      </p:sp>
      <p:pic>
        <p:nvPicPr>
          <p:cNvPr id="5" name="Picture 2" descr="http://i.imgur.com/Wedwrl7.g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4404" y="4228699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://viterbivoices.usc.edu/wp-content/uploads/2011/11/DigilentSparan3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989858"/>
            <a:ext cx="2652610" cy="2029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s://digilentinc.com/Data/Products/PMOD-GYRO/PmodGYRO-obl-500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911" y="1622754"/>
            <a:ext cx="457200" cy="391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http://digilentinc.com/Data/Products/PMOD-ACL/PmodACL-obl-400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755" y="1597952"/>
            <a:ext cx="512613" cy="362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/>
          <p:nvPr/>
        </p:nvPicPr>
        <p:blipFill>
          <a:blip r:embed="rId7"/>
          <a:stretch>
            <a:fillRect/>
          </a:stretch>
        </p:blipFill>
        <p:spPr>
          <a:xfrm>
            <a:off x="3354404" y="1989858"/>
            <a:ext cx="5257800" cy="1896342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>
          <a:xfrm>
            <a:off x="2590800" y="2774209"/>
            <a:ext cx="563880" cy="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Elbow Connector 15"/>
          <p:cNvCxnSpPr/>
          <p:nvPr/>
        </p:nvCxnSpPr>
        <p:spPr>
          <a:xfrm rot="10800000" flipV="1">
            <a:off x="5983305" y="2774208"/>
            <a:ext cx="2648151" cy="2635992"/>
          </a:xfrm>
          <a:prstGeom prst="bentConnector3">
            <a:avLst>
              <a:gd name="adj1" fmla="val -4521"/>
            </a:avLst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3566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Verilog Example: </a:t>
            </a:r>
            <a:r>
              <a:rPr lang="en-US" dirty="0" err="1" smtClean="0"/>
              <a:t>Bresenham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28600" y="1600200"/>
            <a:ext cx="1692636" cy="525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244366" y="4495800"/>
            <a:ext cx="1692636" cy="762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1524000"/>
            <a:ext cx="3505200" cy="537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8077200" y="6400800"/>
            <a:ext cx="10668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KA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870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Verilog Example: </a:t>
            </a:r>
            <a:r>
              <a:rPr lang="en-US" dirty="0" err="1" smtClean="0"/>
              <a:t>Bresenham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28600" y="1600200"/>
            <a:ext cx="1692636" cy="525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246994" y="5265683"/>
            <a:ext cx="1692636" cy="762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8077200" y="6400800"/>
            <a:ext cx="10668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KA</a:t>
            </a:r>
            <a:endParaRPr lang="en-US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1760898"/>
            <a:ext cx="4638675" cy="46303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11280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Verilog Example: </a:t>
            </a:r>
            <a:r>
              <a:rPr lang="en-US" dirty="0" err="1" smtClean="0"/>
              <a:t>Bresenham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28600" y="1600200"/>
            <a:ext cx="1692636" cy="525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202324" y="6010275"/>
            <a:ext cx="1692636" cy="762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1904999"/>
            <a:ext cx="3429000" cy="421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8077200" y="6400800"/>
            <a:ext cx="10668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KA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8269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Wireframe Cube Display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Functionality</a:t>
            </a:r>
          </a:p>
          <a:p>
            <a:pPr lvl="1"/>
            <a:r>
              <a:rPr lang="en-US" dirty="0" smtClean="0"/>
              <a:t>Uses Gyro And Accelerometer Data as input to manipulate 3D cube size and position </a:t>
            </a:r>
          </a:p>
          <a:p>
            <a:pPr lvl="1"/>
            <a:r>
              <a:rPr lang="en-US" dirty="0" smtClean="0"/>
              <a:t>Continually update display screen with image of cube</a:t>
            </a:r>
          </a:p>
          <a:p>
            <a:pPr lvl="1"/>
            <a:r>
              <a:rPr lang="en-US" dirty="0" smtClean="0"/>
              <a:t>Simulate matrix multiplication calculations for cube rotations in 3D space</a:t>
            </a:r>
          </a:p>
          <a:p>
            <a:pPr lvl="1"/>
            <a:r>
              <a:rPr lang="en-US" dirty="0" smtClean="0"/>
              <a:t>Values are pushed into line drawing buffer</a:t>
            </a:r>
          </a:p>
          <a:p>
            <a:pPr lvl="1"/>
            <a:r>
              <a:rPr lang="en-US" dirty="0" smtClean="0"/>
              <a:t>Use 4 fold axis rotation over</a:t>
            </a:r>
          </a:p>
          <a:p>
            <a:pPr marL="365760" lvl="1" indent="0">
              <a:buNone/>
            </a:pPr>
            <a:r>
              <a:rPr lang="en-US" dirty="0" smtClean="0"/>
              <a:t>3 or 2 fold rotation due to simplified </a:t>
            </a:r>
          </a:p>
          <a:p>
            <a:pPr marL="365760" lvl="1" indent="0">
              <a:buNone/>
            </a:pPr>
            <a:r>
              <a:rPr lang="en-US" dirty="0"/>
              <a:t>c</a:t>
            </a:r>
            <a:r>
              <a:rPr lang="en-US" dirty="0" smtClean="0"/>
              <a:t>alculation</a:t>
            </a:r>
          </a:p>
          <a:p>
            <a:pPr lvl="1"/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4" t="37979" r="90280" b="43431"/>
          <a:stretch/>
        </p:blipFill>
        <p:spPr bwMode="auto">
          <a:xfrm>
            <a:off x="6553200" y="4648200"/>
            <a:ext cx="1676400" cy="1813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8077200" y="6400800"/>
            <a:ext cx="10668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KC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5140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-38100"/>
            <a:ext cx="8153400" cy="990600"/>
          </a:xfrm>
        </p:spPr>
        <p:txBody>
          <a:bodyPr/>
          <a:lstStyle/>
          <a:p>
            <a:r>
              <a:rPr lang="en-US" dirty="0" smtClean="0"/>
              <a:t>Wireframe Cube Display</a:t>
            </a:r>
            <a:endParaRPr lang="en-US" dirty="0"/>
          </a:p>
        </p:txBody>
      </p:sp>
      <p:sp>
        <p:nvSpPr>
          <p:cNvPr id="14" name="Flowchart: Process 13"/>
          <p:cNvSpPr/>
          <p:nvPr/>
        </p:nvSpPr>
        <p:spPr>
          <a:xfrm>
            <a:off x="156708" y="1817858"/>
            <a:ext cx="1138691" cy="533400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Gyro</a:t>
            </a:r>
          </a:p>
        </p:txBody>
      </p:sp>
      <p:sp>
        <p:nvSpPr>
          <p:cNvPr id="15" name="Flowchart: Process 14"/>
          <p:cNvSpPr/>
          <p:nvPr/>
        </p:nvSpPr>
        <p:spPr>
          <a:xfrm>
            <a:off x="156709" y="2526036"/>
            <a:ext cx="1138691" cy="533400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Accelerometer</a:t>
            </a:r>
          </a:p>
        </p:txBody>
      </p:sp>
      <p:sp>
        <p:nvSpPr>
          <p:cNvPr id="16" name="Flowchart: Process 15"/>
          <p:cNvSpPr/>
          <p:nvPr/>
        </p:nvSpPr>
        <p:spPr>
          <a:xfrm>
            <a:off x="156709" y="5125897"/>
            <a:ext cx="1138692" cy="814310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 smtClean="0"/>
              <a:t>Draw Line Module</a:t>
            </a:r>
            <a:endParaRPr lang="en-US" dirty="0"/>
          </a:p>
        </p:txBody>
      </p:sp>
      <p:sp>
        <p:nvSpPr>
          <p:cNvPr id="17" name="Flowchart: Process 16"/>
          <p:cNvSpPr/>
          <p:nvPr/>
        </p:nvSpPr>
        <p:spPr>
          <a:xfrm>
            <a:off x="156708" y="3213939"/>
            <a:ext cx="1138692" cy="533400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 smtClean="0"/>
              <a:t>Clock</a:t>
            </a:r>
            <a:endParaRPr lang="en-US" dirty="0"/>
          </a:p>
        </p:txBody>
      </p:sp>
      <p:cxnSp>
        <p:nvCxnSpPr>
          <p:cNvPr id="18" name="Elbow Connector 17"/>
          <p:cNvCxnSpPr>
            <a:stCxn id="15" idx="3"/>
            <a:endCxn id="21" idx="1"/>
          </p:cNvCxnSpPr>
          <p:nvPr/>
        </p:nvCxnSpPr>
        <p:spPr>
          <a:xfrm flipV="1">
            <a:off x="1295400" y="2709855"/>
            <a:ext cx="825035" cy="82881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/>
          <p:cNvCxnSpPr/>
          <p:nvPr/>
        </p:nvCxnSpPr>
        <p:spPr>
          <a:xfrm flipV="1">
            <a:off x="1295400" y="3309720"/>
            <a:ext cx="838200" cy="259747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2120435" y="2084558"/>
            <a:ext cx="1765507" cy="12505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Sin &amp; Cosine lookup table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2120434" y="3747339"/>
            <a:ext cx="1765507" cy="7705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Cube Start Coordinates </a:t>
            </a:r>
            <a:endParaRPr lang="en-US" dirty="0"/>
          </a:p>
        </p:txBody>
      </p:sp>
      <p:cxnSp>
        <p:nvCxnSpPr>
          <p:cNvPr id="24" name="Elbow Connector 23"/>
          <p:cNvCxnSpPr>
            <a:stCxn id="14" idx="3"/>
          </p:cNvCxnSpPr>
          <p:nvPr/>
        </p:nvCxnSpPr>
        <p:spPr>
          <a:xfrm>
            <a:off x="1295399" y="2084558"/>
            <a:ext cx="849087" cy="1270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21" idx="3"/>
          </p:cNvCxnSpPr>
          <p:nvPr/>
        </p:nvCxnSpPr>
        <p:spPr>
          <a:xfrm>
            <a:off x="3885942" y="2709855"/>
            <a:ext cx="2057658" cy="1073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22" idx="3"/>
          </p:cNvCxnSpPr>
          <p:nvPr/>
        </p:nvCxnSpPr>
        <p:spPr>
          <a:xfrm flipV="1">
            <a:off x="3885941" y="4116671"/>
            <a:ext cx="2057659" cy="1596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3962400" y="2351258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Cos &amp; Sin of X,Y,Z</a:t>
            </a:r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4038600" y="3747339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 of 12 lines</a:t>
            </a:r>
            <a:endParaRPr lang="en-US" dirty="0"/>
          </a:p>
        </p:txBody>
      </p:sp>
      <p:sp>
        <p:nvSpPr>
          <p:cNvPr id="51" name="Rectangle 50"/>
          <p:cNvSpPr/>
          <p:nvPr/>
        </p:nvSpPr>
        <p:spPr>
          <a:xfrm>
            <a:off x="5791200" y="1738401"/>
            <a:ext cx="3194180" cy="37946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r>
              <a:rPr lang="en-US" dirty="0" smtClean="0"/>
              <a:t>Matrix Multiplication</a:t>
            </a:r>
          </a:p>
          <a:p>
            <a:pPr algn="ctr"/>
            <a:r>
              <a:rPr lang="en-US" dirty="0"/>
              <a:t>b</a:t>
            </a:r>
            <a:r>
              <a:rPr lang="en-US" dirty="0" smtClean="0"/>
              <a:t>roken down through incremental calculations cycles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49" t="37848" r="82084" b="33737"/>
          <a:stretch/>
        </p:blipFill>
        <p:spPr bwMode="auto">
          <a:xfrm>
            <a:off x="6636009" y="1901452"/>
            <a:ext cx="1663182" cy="20399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5" name="Straight Arrow Connector 54"/>
          <p:cNvCxnSpPr>
            <a:endCxn id="16" idx="3"/>
          </p:cNvCxnSpPr>
          <p:nvPr/>
        </p:nvCxnSpPr>
        <p:spPr>
          <a:xfrm flipH="1">
            <a:off x="1295401" y="5533052"/>
            <a:ext cx="4495799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2120434" y="5234574"/>
            <a:ext cx="3061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Output Modified Coordinates 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8077200" y="6400800"/>
            <a:ext cx="10668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KC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924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Wireframe Cube Display</a:t>
            </a:r>
            <a:endParaRPr lang="en-US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92" y="1752600"/>
            <a:ext cx="2767462" cy="449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438400" y="1635384"/>
            <a:ext cx="19812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Look up table for Values. The accuracy of values was limited to accuracy to the hundredth decimal place due to limits of the onboard memory</a:t>
            </a:r>
            <a:endParaRPr lang="en-US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6880" y="1635383"/>
            <a:ext cx="3265520" cy="4139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601408" y="2209800"/>
            <a:ext cx="25425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Insertion of Cube coordinates at starting position. 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077200" y="6400800"/>
            <a:ext cx="10668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KC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4804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Wireframe Cube Display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600200"/>
            <a:ext cx="3573868" cy="4881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419600" y="1838131"/>
            <a:ext cx="454444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Calculations are cascaded through a series of</a:t>
            </a:r>
          </a:p>
          <a:p>
            <a:r>
              <a:rPr lang="en-US" dirty="0" smtClean="0"/>
              <a:t>Intermediate steps. This was put in due to</a:t>
            </a:r>
          </a:p>
          <a:p>
            <a:r>
              <a:rPr lang="en-US" dirty="0" smtClean="0"/>
              <a:t>the limits of the FPGA. We could not squeeze in</a:t>
            </a:r>
          </a:p>
          <a:p>
            <a:r>
              <a:rPr lang="en-US" dirty="0" smtClean="0"/>
              <a:t>All the calculations needed in one cycle due to </a:t>
            </a:r>
          </a:p>
          <a:p>
            <a:r>
              <a:rPr lang="en-US" dirty="0" smtClean="0"/>
              <a:t>Limits in DSP48A1s Slices.</a:t>
            </a:r>
            <a:endParaRPr lang="en-US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4110" y="5105400"/>
            <a:ext cx="49530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Elbow Connector 7"/>
          <p:cNvCxnSpPr/>
          <p:nvPr/>
        </p:nvCxnSpPr>
        <p:spPr>
          <a:xfrm rot="10800000">
            <a:off x="3810000" y="4495800"/>
            <a:ext cx="1981200" cy="1295400"/>
          </a:xfrm>
          <a:prstGeom prst="bentConnector3">
            <a:avLst>
              <a:gd name="adj1" fmla="val 549"/>
            </a:avLst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797200" y="3924558"/>
            <a:ext cx="2121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Outputs of the lookup table and coordinates are fed into the calculations</a:t>
            </a:r>
            <a:endParaRPr lang="en-US" dirty="0"/>
          </a:p>
        </p:txBody>
      </p:sp>
      <p:cxnSp>
        <p:nvCxnSpPr>
          <p:cNvPr id="20" name="Elbow Connector 19"/>
          <p:cNvCxnSpPr/>
          <p:nvPr/>
        </p:nvCxnSpPr>
        <p:spPr>
          <a:xfrm rot="16200000" flipV="1">
            <a:off x="2389415" y="2496717"/>
            <a:ext cx="2657669" cy="1340498"/>
          </a:xfrm>
          <a:prstGeom prst="bentConnector3">
            <a:avLst>
              <a:gd name="adj1" fmla="val 99854"/>
            </a:avLst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8077200" y="6400800"/>
            <a:ext cx="10668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KC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0257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2D Maze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sz="3200" b="1" dirty="0" smtClean="0"/>
              <a:t>Functionality</a:t>
            </a:r>
          </a:p>
          <a:p>
            <a:r>
              <a:rPr lang="en-US" sz="2400" dirty="0" smtClean="0"/>
              <a:t>Takes the data input from the gyro</a:t>
            </a:r>
          </a:p>
          <a:p>
            <a:r>
              <a:rPr lang="en-US" sz="2400" dirty="0" smtClean="0"/>
              <a:t>The </a:t>
            </a:r>
            <a:r>
              <a:rPr lang="en-US" sz="2400" dirty="0" err="1" smtClean="0"/>
              <a:t>VGA_Display</a:t>
            </a:r>
            <a:r>
              <a:rPr lang="en-US" sz="2400" dirty="0" smtClean="0"/>
              <a:t> module converts </a:t>
            </a:r>
          </a:p>
          <a:p>
            <a:pPr marL="0" indent="0">
              <a:buNone/>
            </a:pPr>
            <a:r>
              <a:rPr lang="en-US" sz="2400" dirty="0" smtClean="0"/>
              <a:t>the data to the dimensions of the ball</a:t>
            </a:r>
          </a:p>
          <a:p>
            <a:pPr marL="0" indent="0">
              <a:buNone/>
            </a:pPr>
            <a:r>
              <a:rPr lang="en-US" sz="2400" dirty="0" smtClean="0"/>
              <a:t> that moves through the maze</a:t>
            </a:r>
          </a:p>
          <a:p>
            <a:r>
              <a:rPr lang="en-US" sz="2400" dirty="0" smtClean="0"/>
              <a:t>A 2D maze is displayed on the VGA</a:t>
            </a:r>
          </a:p>
          <a:p>
            <a:r>
              <a:rPr lang="en-US" sz="2400" dirty="0" smtClean="0"/>
              <a:t>Collision Detection is implemented by the inputs taken from the gyro</a:t>
            </a:r>
          </a:p>
          <a:p>
            <a:r>
              <a:rPr lang="en-US" sz="2400" dirty="0" smtClean="0"/>
              <a:t>The aim of the game is to move the ball to the end of the maze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0" y="1600200"/>
            <a:ext cx="2976001" cy="297157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924800" y="6400800"/>
            <a:ext cx="1219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AG, KA, LL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0805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2D Maze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0" y="1524000"/>
            <a:ext cx="8153400" cy="4495800"/>
          </a:xfrm>
        </p:spPr>
        <p:txBody>
          <a:bodyPr>
            <a:normAutofit lnSpcReduction="10000"/>
          </a:bodyPr>
          <a:lstStyle/>
          <a:p>
            <a:r>
              <a:rPr lang="en-US" sz="3200" b="1" dirty="0" smtClean="0"/>
              <a:t>Features of the Maze</a:t>
            </a:r>
          </a:p>
          <a:p>
            <a:r>
              <a:rPr lang="en-US" dirty="0" smtClean="0"/>
              <a:t>A switch is provided which </a:t>
            </a:r>
          </a:p>
          <a:p>
            <a:pPr marL="0" indent="0">
              <a:buNone/>
            </a:pPr>
            <a:r>
              <a:rPr lang="en-US" dirty="0" smtClean="0"/>
              <a:t>when turned on enables the </a:t>
            </a:r>
          </a:p>
          <a:p>
            <a:pPr marL="0" indent="0">
              <a:buNone/>
            </a:pPr>
            <a:r>
              <a:rPr lang="en-US" dirty="0" smtClean="0"/>
              <a:t>maze to blink.</a:t>
            </a:r>
          </a:p>
          <a:p>
            <a:r>
              <a:rPr lang="en-US" dirty="0" smtClean="0"/>
              <a:t>Different portions of the maze appear </a:t>
            </a:r>
          </a:p>
          <a:p>
            <a:pPr marL="0" indent="0">
              <a:buNone/>
            </a:pPr>
            <a:r>
              <a:rPr lang="en-US" dirty="0" smtClean="0"/>
              <a:t>at regular intervals hence making it</a:t>
            </a:r>
          </a:p>
          <a:p>
            <a:pPr marL="0" indent="0">
              <a:buNone/>
            </a:pPr>
            <a:r>
              <a:rPr lang="en-US" dirty="0" smtClean="0"/>
              <a:t>tougher for the ball to complete the game</a:t>
            </a:r>
          </a:p>
          <a:p>
            <a:r>
              <a:rPr lang="en-US" dirty="0" smtClean="0"/>
              <a:t>The color of the maze keeps changing throughout the game giving it a visual appeal.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1600200"/>
            <a:ext cx="2823602" cy="28194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924800" y="6400800"/>
            <a:ext cx="1219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AG, KA, LL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710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/>
        </p:nvSpPr>
        <p:spPr>
          <a:xfrm>
            <a:off x="1883423" y="1554243"/>
            <a:ext cx="6903662" cy="47613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smtClean="0"/>
              <a:t>Top</a:t>
            </a: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2D Maze Game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116782" y="3988190"/>
            <a:ext cx="1600200" cy="4716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Accelerometer</a:t>
            </a: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1940322" y="5362499"/>
            <a:ext cx="1" cy="22000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6" idx="2"/>
          </p:cNvCxnSpPr>
          <p:nvPr/>
        </p:nvCxnSpPr>
        <p:spPr>
          <a:xfrm>
            <a:off x="5916882" y="4459888"/>
            <a:ext cx="0" cy="22000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/>
          <p:cNvCxnSpPr/>
          <p:nvPr/>
        </p:nvCxnSpPr>
        <p:spPr>
          <a:xfrm rot="16200000" flipH="1">
            <a:off x="5449767" y="4715901"/>
            <a:ext cx="533400" cy="1227967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5463378" y="9645550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32-bit xyz orientation data </a:t>
            </a:r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4403208" y="1951226"/>
            <a:ext cx="4114800" cy="4240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smtClean="0"/>
              <a:t>task3</a:t>
            </a:r>
          </a:p>
          <a:p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4582951" y="5376957"/>
            <a:ext cx="3751249" cy="6597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VGA Controller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4582950" y="2422552"/>
            <a:ext cx="3751249" cy="26327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smtClean="0"/>
              <a:t>Maze and Ball Logic</a:t>
            </a:r>
          </a:p>
          <a:p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4768214" y="2911967"/>
            <a:ext cx="3413585" cy="5431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Maze Portion Files</a:t>
            </a:r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4742606" y="3643483"/>
            <a:ext cx="3431936" cy="5668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Ball Logic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4764377" y="4446152"/>
            <a:ext cx="3431936" cy="5136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Cursor ROM (Baseball sprite)</a:t>
            </a:r>
            <a:endParaRPr lang="en-US" dirty="0"/>
          </a:p>
        </p:txBody>
      </p:sp>
      <p:sp>
        <p:nvSpPr>
          <p:cNvPr id="39" name="Flowchart: Process 38"/>
          <p:cNvSpPr/>
          <p:nvPr/>
        </p:nvSpPr>
        <p:spPr>
          <a:xfrm>
            <a:off x="156709" y="2084558"/>
            <a:ext cx="1138691" cy="533400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Gyro</a:t>
            </a:r>
          </a:p>
        </p:txBody>
      </p:sp>
      <p:sp>
        <p:nvSpPr>
          <p:cNvPr id="40" name="Flowchart: Process 39"/>
          <p:cNvSpPr/>
          <p:nvPr/>
        </p:nvSpPr>
        <p:spPr>
          <a:xfrm>
            <a:off x="156709" y="2792736"/>
            <a:ext cx="1138691" cy="533400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Accelerometer</a:t>
            </a:r>
          </a:p>
        </p:txBody>
      </p:sp>
      <p:sp>
        <p:nvSpPr>
          <p:cNvPr id="41" name="Flowchart: Process 40"/>
          <p:cNvSpPr/>
          <p:nvPr/>
        </p:nvSpPr>
        <p:spPr>
          <a:xfrm>
            <a:off x="156709" y="5501274"/>
            <a:ext cx="1138692" cy="814310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VGA Monitor</a:t>
            </a:r>
          </a:p>
        </p:txBody>
      </p:sp>
      <p:sp>
        <p:nvSpPr>
          <p:cNvPr id="52" name="Flowchart: Process 51"/>
          <p:cNvSpPr/>
          <p:nvPr/>
        </p:nvSpPr>
        <p:spPr>
          <a:xfrm>
            <a:off x="156708" y="3480639"/>
            <a:ext cx="1138692" cy="533400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 smtClean="0"/>
              <a:t>Switches</a:t>
            </a:r>
            <a:endParaRPr lang="en-US" dirty="0"/>
          </a:p>
        </p:txBody>
      </p:sp>
      <p:cxnSp>
        <p:nvCxnSpPr>
          <p:cNvPr id="61" name="Elbow Connector 60"/>
          <p:cNvCxnSpPr>
            <a:stCxn id="40" idx="3"/>
          </p:cNvCxnSpPr>
          <p:nvPr/>
        </p:nvCxnSpPr>
        <p:spPr>
          <a:xfrm flipV="1">
            <a:off x="1295400" y="2617958"/>
            <a:ext cx="609600" cy="441478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Elbow Connector 63"/>
          <p:cNvCxnSpPr>
            <a:stCxn id="52" idx="3"/>
          </p:cNvCxnSpPr>
          <p:nvPr/>
        </p:nvCxnSpPr>
        <p:spPr>
          <a:xfrm flipV="1">
            <a:off x="1295400" y="3171164"/>
            <a:ext cx="609600" cy="576175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/>
          <p:nvPr/>
        </p:nvCxnSpPr>
        <p:spPr>
          <a:xfrm>
            <a:off x="2975219" y="2935119"/>
            <a:ext cx="0" cy="103396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2105630" y="1951226"/>
            <a:ext cx="1765507" cy="12505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Data Select</a:t>
            </a:r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2092466" y="3977170"/>
            <a:ext cx="1765507" cy="7705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SPI Component</a:t>
            </a:r>
            <a:endParaRPr lang="en-US" dirty="0"/>
          </a:p>
        </p:txBody>
      </p:sp>
      <p:cxnSp>
        <p:nvCxnSpPr>
          <p:cNvPr id="83" name="Straight Arrow Connector 82"/>
          <p:cNvCxnSpPr/>
          <p:nvPr/>
        </p:nvCxnSpPr>
        <p:spPr>
          <a:xfrm flipH="1">
            <a:off x="2975220" y="3255606"/>
            <a:ext cx="13164" cy="77535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Elbow Connector 85"/>
          <p:cNvCxnSpPr>
            <a:stCxn id="39" idx="3"/>
          </p:cNvCxnSpPr>
          <p:nvPr/>
        </p:nvCxnSpPr>
        <p:spPr>
          <a:xfrm>
            <a:off x="1295400" y="2351258"/>
            <a:ext cx="609600" cy="12700"/>
          </a:xfrm>
          <a:prstGeom prst="bentConnector3">
            <a:avLst>
              <a:gd name="adj1" fmla="val 4762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>
            <a:stCxn id="29" idx="2"/>
          </p:cNvCxnSpPr>
          <p:nvPr/>
        </p:nvCxnSpPr>
        <p:spPr>
          <a:xfrm>
            <a:off x="2988384" y="3201819"/>
            <a:ext cx="0" cy="767269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/>
          <p:nvPr/>
        </p:nvCxnSpPr>
        <p:spPr>
          <a:xfrm flipH="1">
            <a:off x="3871138" y="4368389"/>
            <a:ext cx="532070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>
            <a:endCxn id="33" idx="0"/>
          </p:cNvCxnSpPr>
          <p:nvPr/>
        </p:nvCxnSpPr>
        <p:spPr>
          <a:xfrm>
            <a:off x="6458574" y="5088865"/>
            <a:ext cx="2" cy="288092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0" name="Straight Arrow Connector 109"/>
          <p:cNvCxnSpPr/>
          <p:nvPr/>
        </p:nvCxnSpPr>
        <p:spPr>
          <a:xfrm flipH="1">
            <a:off x="1295401" y="5831136"/>
            <a:ext cx="3288179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7924800" y="6400800"/>
            <a:ext cx="1219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AG, KA, LL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5706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 and Motivation</a:t>
            </a:r>
            <a:endParaRPr lang="en-US" dirty="0"/>
          </a:p>
        </p:txBody>
      </p:sp>
      <p:pic>
        <p:nvPicPr>
          <p:cNvPr id="6" name="Picture 14"/>
          <p:cNvPicPr/>
          <p:nvPr/>
        </p:nvPicPr>
        <p:blipFill>
          <a:blip r:embed="rId3"/>
          <a:stretch>
            <a:fillRect/>
          </a:stretch>
        </p:blipFill>
        <p:spPr>
          <a:xfrm rot="20649739">
            <a:off x="465964" y="1611325"/>
            <a:ext cx="3956634" cy="2869243"/>
          </a:xfrm>
          <a:prstGeom prst="rect">
            <a:avLst/>
          </a:prstGeom>
        </p:spPr>
      </p:pic>
      <p:pic>
        <p:nvPicPr>
          <p:cNvPr id="7" name="Picture 6" descr="http://neurosurgerycns.files.wordpress.com/2011/02/virtual-reality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37792">
            <a:off x="4739549" y="1383955"/>
            <a:ext cx="3924207" cy="3315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/>
          <p:nvPr/>
        </p:nvPicPr>
        <p:blipFill>
          <a:blip r:embed="rId5"/>
          <a:stretch>
            <a:fillRect/>
          </a:stretch>
        </p:blipFill>
        <p:spPr>
          <a:xfrm>
            <a:off x="4583228" y="4495982"/>
            <a:ext cx="4275855" cy="2209617"/>
          </a:xfrm>
          <a:prstGeom prst="rect">
            <a:avLst/>
          </a:prstGeom>
        </p:spPr>
      </p:pic>
      <p:pic>
        <p:nvPicPr>
          <p:cNvPr id="9" name="Picture 6" descr="http://upload.wikimedia.org/wikipedia/commons/thumb/a/a0/Rochester_NY.jpg/350px-Rochester_NY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42916">
            <a:off x="231438" y="4063105"/>
            <a:ext cx="4326342" cy="2572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4884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1771"/>
            <a:ext cx="8153400" cy="990600"/>
          </a:xfrm>
        </p:spPr>
        <p:txBody>
          <a:bodyPr/>
          <a:lstStyle/>
          <a:p>
            <a:r>
              <a:rPr lang="en-US" dirty="0" smtClean="0"/>
              <a:t>2D Maze Game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228600" y="838200"/>
            <a:ext cx="8153400" cy="4495800"/>
          </a:xfrm>
        </p:spPr>
        <p:txBody>
          <a:bodyPr/>
          <a:lstStyle/>
          <a:p>
            <a:r>
              <a:rPr lang="en-US" dirty="0" smtClean="0"/>
              <a:t>Verilog Code Snippet showing the Maze Display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527408"/>
            <a:ext cx="4648200" cy="531772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924800" y="6400800"/>
            <a:ext cx="1219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AG, KA, LL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813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0"/>
            <a:ext cx="8153400" cy="990600"/>
          </a:xfrm>
        </p:spPr>
        <p:txBody>
          <a:bodyPr/>
          <a:lstStyle/>
          <a:p>
            <a:r>
              <a:rPr lang="en-US" dirty="0" smtClean="0"/>
              <a:t>2D Maze Game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52400" y="762000"/>
            <a:ext cx="8839200" cy="5943600"/>
          </a:xfrm>
        </p:spPr>
        <p:txBody>
          <a:bodyPr/>
          <a:lstStyle/>
          <a:p>
            <a:r>
              <a:rPr lang="en-US" dirty="0" smtClean="0"/>
              <a:t>Verilog Code Showing Collision Detection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1524000"/>
            <a:ext cx="5410200" cy="519478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924800" y="6400800"/>
            <a:ext cx="1219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AG, KA, LL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1026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Project Reflections: Successes and Future Work Pt 1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Gyro + ACL Interfacing</a:t>
            </a:r>
          </a:p>
          <a:p>
            <a:pPr lvl="1"/>
            <a:r>
              <a:rPr lang="en-US" dirty="0" smtClean="0"/>
              <a:t>Interfacing was relatively simple, since the SPI interface code was already written </a:t>
            </a:r>
          </a:p>
          <a:p>
            <a:pPr lvl="1"/>
            <a:r>
              <a:rPr lang="en-US" dirty="0" smtClean="0"/>
              <a:t>Would have been nice to write SPI interface modules (Or some custom protocol..?) </a:t>
            </a:r>
          </a:p>
          <a:p>
            <a:r>
              <a:rPr lang="en-US" dirty="0" smtClean="0"/>
              <a:t>Complimentary Filter</a:t>
            </a:r>
          </a:p>
          <a:p>
            <a:pPr lvl="1"/>
            <a:r>
              <a:rPr lang="en-US" altLang="zh-CN" dirty="0"/>
              <a:t>Data scaling is tricky</a:t>
            </a:r>
          </a:p>
          <a:p>
            <a:pPr lvl="1"/>
            <a:r>
              <a:rPr lang="en-US" altLang="zh-CN" dirty="0"/>
              <a:t>More accurate (expensive) </a:t>
            </a:r>
            <a:r>
              <a:rPr lang="en-US" altLang="zh-CN" dirty="0" err="1"/>
              <a:t>pmod</a:t>
            </a:r>
            <a:r>
              <a:rPr lang="en-US" altLang="zh-CN" dirty="0"/>
              <a:t> components would be better</a:t>
            </a:r>
          </a:p>
          <a:p>
            <a:pPr lvl="1"/>
            <a:r>
              <a:rPr lang="en-US" altLang="zh-CN" dirty="0"/>
              <a:t>Could write SPI interface ourselves and use wider sensing </a:t>
            </a:r>
            <a:r>
              <a:rPr lang="en-US" altLang="zh-CN" dirty="0" smtClean="0"/>
              <a:t>range</a:t>
            </a:r>
            <a:endParaRPr lang="en-US" dirty="0" smtClean="0"/>
          </a:p>
          <a:p>
            <a:r>
              <a:rPr lang="en-US" dirty="0" smtClean="0"/>
              <a:t>Line Drawing (</a:t>
            </a:r>
            <a:r>
              <a:rPr lang="en-US" dirty="0" err="1" smtClean="0"/>
              <a:t>Bresenham’s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Might </a:t>
            </a:r>
            <a:r>
              <a:rPr lang="en-US" dirty="0"/>
              <a:t>be nice to store screen buffer off-chip (Latency issues)</a:t>
            </a:r>
          </a:p>
          <a:p>
            <a:pPr lvl="1"/>
            <a:r>
              <a:rPr lang="en-US" dirty="0"/>
              <a:t>Possibly use larger FPGA so screen buffer does not consumer all BRAM </a:t>
            </a:r>
            <a:r>
              <a:rPr lang="en-US" dirty="0" smtClean="0"/>
              <a:t>resources</a:t>
            </a:r>
          </a:p>
        </p:txBody>
      </p:sp>
    </p:spTree>
    <p:extLst>
      <p:ext uri="{BB962C8B-B14F-4D97-AF65-F5344CB8AC3E}">
        <p14:creationId xmlns:p14="http://schemas.microsoft.com/office/powerpoint/2010/main" val="1092931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Project Reflections: Successes and Future Work Pt 2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2D Maze</a:t>
            </a:r>
          </a:p>
          <a:p>
            <a:pPr lvl="1"/>
            <a:r>
              <a:rPr lang="en-US" sz="2800" dirty="0" smtClean="0"/>
              <a:t>Successfully integrating </a:t>
            </a:r>
            <a:r>
              <a:rPr lang="en-US" sz="2800" dirty="0"/>
              <a:t>the Maze and the movement of the ball with the Gyro on one board.</a:t>
            </a:r>
          </a:p>
          <a:p>
            <a:pPr lvl="1"/>
            <a:r>
              <a:rPr lang="en-US" sz="2800" dirty="0"/>
              <a:t>W</a:t>
            </a:r>
            <a:r>
              <a:rPr lang="en-US" sz="2800" dirty="0" smtClean="0"/>
              <a:t>ould </a:t>
            </a:r>
            <a:r>
              <a:rPr lang="en-US" sz="2800" dirty="0"/>
              <a:t>have been better to have implemented the 3D Maze, </a:t>
            </a:r>
            <a:r>
              <a:rPr lang="en-US" sz="2800" dirty="0" smtClean="0"/>
              <a:t>although </a:t>
            </a:r>
            <a:r>
              <a:rPr lang="en-US" sz="2800" dirty="0"/>
              <a:t>it requires more </a:t>
            </a:r>
            <a:r>
              <a:rPr lang="en-US" sz="2800" dirty="0" smtClean="0"/>
              <a:t>memory</a:t>
            </a:r>
          </a:p>
          <a:p>
            <a:r>
              <a:rPr lang="en-US" dirty="0" smtClean="0"/>
              <a:t>Wireframe Cube</a:t>
            </a:r>
          </a:p>
          <a:p>
            <a:pPr lvl="1"/>
            <a:r>
              <a:rPr lang="en-US" sz="2800" dirty="0"/>
              <a:t>Memory and limits in calculation blocks were a constant ceiling we kept hitting. Need a beefier board. </a:t>
            </a:r>
          </a:p>
          <a:p>
            <a:pPr lvl="1"/>
            <a:r>
              <a:rPr lang="en-US" sz="2800" dirty="0"/>
              <a:t>Initial concept was to form a cube. But realized it would have been more interesting to draw insides of a room and used gyro to “look around” the room</a:t>
            </a:r>
          </a:p>
          <a:p>
            <a:pPr lvl="1"/>
            <a:r>
              <a:rPr lang="en-US" sz="2800" dirty="0"/>
              <a:t>Timing errors in calculations were not caught by the program and as a result gave a lot of misleading readings that required many hours of debugging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6286646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8039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Specification and Functionality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77500" lnSpcReduction="20000"/>
          </a:bodyPr>
          <a:lstStyle/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Gesture capture</a:t>
            </a:r>
          </a:p>
          <a:p>
            <a:pPr lvl="1"/>
            <a:r>
              <a:rPr lang="en-US" dirty="0" smtClean="0"/>
              <a:t>Interface with gyro and accelerometer via SPI interface</a:t>
            </a:r>
          </a:p>
          <a:p>
            <a:pPr lvl="1"/>
            <a:r>
              <a:rPr lang="en-US" dirty="0" smtClean="0"/>
              <a:t>Interpret data from the gyro and accelerometer to be used to control different demo components</a:t>
            </a:r>
          </a:p>
          <a:p>
            <a:pPr lvl="2"/>
            <a:r>
              <a:rPr lang="en-US" dirty="0" smtClean="0"/>
              <a:t>Basic control using raw gyro or accelerometer data</a:t>
            </a:r>
          </a:p>
          <a:p>
            <a:pPr lvl="2"/>
            <a:r>
              <a:rPr lang="en-US" dirty="0" smtClean="0"/>
              <a:t>Filter and combine accelerometer and gyro data into a set of orientation coordinates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2D maze to demonstrate gesture control</a:t>
            </a:r>
          </a:p>
          <a:p>
            <a:pPr lvl="1"/>
            <a:r>
              <a:rPr lang="en-US" dirty="0"/>
              <a:t>Display maze</a:t>
            </a:r>
          </a:p>
          <a:p>
            <a:pPr lvl="1"/>
            <a:r>
              <a:rPr lang="en-US" dirty="0"/>
              <a:t>Implement collision </a:t>
            </a:r>
            <a:r>
              <a:rPr lang="en-US" dirty="0" smtClean="0"/>
              <a:t>detection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Simple 3D rendering</a:t>
            </a:r>
          </a:p>
          <a:p>
            <a:pPr lvl="1"/>
            <a:r>
              <a:rPr lang="en-US" dirty="0" smtClean="0"/>
              <a:t>Draw a line on a VGA display between two arbitrary points</a:t>
            </a:r>
          </a:p>
          <a:p>
            <a:pPr lvl="1"/>
            <a:r>
              <a:rPr lang="en-US" dirty="0" smtClean="0"/>
              <a:t>Calculate 2D translations of corners of a cube moving in a 3D space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6810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High-Level Design 1</a:t>
            </a:r>
            <a:endParaRPr lang="en-US" dirty="0"/>
          </a:p>
        </p:txBody>
      </p:sp>
      <p:sp>
        <p:nvSpPr>
          <p:cNvPr id="4" name="Flowchart: Process 3"/>
          <p:cNvSpPr/>
          <p:nvPr/>
        </p:nvSpPr>
        <p:spPr>
          <a:xfrm>
            <a:off x="230981" y="2560796"/>
            <a:ext cx="1524000" cy="533400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Gyro</a:t>
            </a:r>
          </a:p>
        </p:txBody>
      </p:sp>
      <p:sp>
        <p:nvSpPr>
          <p:cNvPr id="5" name="Flowchart: Process 4"/>
          <p:cNvSpPr/>
          <p:nvPr/>
        </p:nvSpPr>
        <p:spPr>
          <a:xfrm>
            <a:off x="226219" y="3246596"/>
            <a:ext cx="1528762" cy="533400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Accelerometer</a:t>
            </a:r>
          </a:p>
        </p:txBody>
      </p:sp>
      <p:sp>
        <p:nvSpPr>
          <p:cNvPr id="6" name="Flowchart: Process 5"/>
          <p:cNvSpPr/>
          <p:nvPr/>
        </p:nvSpPr>
        <p:spPr>
          <a:xfrm>
            <a:off x="226219" y="3914934"/>
            <a:ext cx="1528762" cy="533400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VGA Monitor</a:t>
            </a:r>
          </a:p>
        </p:txBody>
      </p:sp>
      <p:sp>
        <p:nvSpPr>
          <p:cNvPr id="7" name="Flowchart: Process 6"/>
          <p:cNvSpPr/>
          <p:nvPr/>
        </p:nvSpPr>
        <p:spPr>
          <a:xfrm>
            <a:off x="230981" y="5684996"/>
            <a:ext cx="1528763" cy="533400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Switches</a:t>
            </a:r>
          </a:p>
        </p:txBody>
      </p:sp>
      <p:sp>
        <p:nvSpPr>
          <p:cNvPr id="8" name="Flowchart: Process 7"/>
          <p:cNvSpPr/>
          <p:nvPr/>
        </p:nvSpPr>
        <p:spPr>
          <a:xfrm>
            <a:off x="2135981" y="1803559"/>
            <a:ext cx="6781800" cy="4592637"/>
          </a:xfrm>
          <a:prstGeom prst="flowChartProcess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dirty="0"/>
              <a:t>FPGA Design</a:t>
            </a:r>
          </a:p>
        </p:txBody>
      </p:sp>
      <p:sp>
        <p:nvSpPr>
          <p:cNvPr id="9" name="Flowchart: Process 8"/>
          <p:cNvSpPr/>
          <p:nvPr/>
        </p:nvSpPr>
        <p:spPr>
          <a:xfrm>
            <a:off x="2135981" y="2560796"/>
            <a:ext cx="1524000" cy="533400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SPI Interface</a:t>
            </a:r>
          </a:p>
        </p:txBody>
      </p:sp>
      <p:sp>
        <p:nvSpPr>
          <p:cNvPr id="10" name="Flowchart: Process 9"/>
          <p:cNvSpPr/>
          <p:nvPr/>
        </p:nvSpPr>
        <p:spPr>
          <a:xfrm>
            <a:off x="2135981" y="3246596"/>
            <a:ext cx="1524000" cy="533400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SPI Interface</a:t>
            </a:r>
          </a:p>
        </p:txBody>
      </p:sp>
      <p:sp>
        <p:nvSpPr>
          <p:cNvPr id="11" name="Flowchart: Process 10"/>
          <p:cNvSpPr/>
          <p:nvPr/>
        </p:nvSpPr>
        <p:spPr>
          <a:xfrm>
            <a:off x="2135981" y="3914934"/>
            <a:ext cx="1524000" cy="533400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VGA Driver</a:t>
            </a:r>
          </a:p>
        </p:txBody>
      </p:sp>
      <p:cxnSp>
        <p:nvCxnSpPr>
          <p:cNvPr id="12" name="Straight Arrow Connector 11"/>
          <p:cNvCxnSpPr>
            <a:stCxn id="4" idx="3"/>
            <a:endCxn id="9" idx="1"/>
          </p:cNvCxnSpPr>
          <p:nvPr/>
        </p:nvCxnSpPr>
        <p:spPr>
          <a:xfrm>
            <a:off x="1754981" y="2827496"/>
            <a:ext cx="381000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5" idx="3"/>
            <a:endCxn id="10" idx="1"/>
          </p:cNvCxnSpPr>
          <p:nvPr/>
        </p:nvCxnSpPr>
        <p:spPr>
          <a:xfrm>
            <a:off x="1754981" y="3513296"/>
            <a:ext cx="381000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6" idx="3"/>
            <a:endCxn id="11" idx="1"/>
          </p:cNvCxnSpPr>
          <p:nvPr/>
        </p:nvCxnSpPr>
        <p:spPr>
          <a:xfrm>
            <a:off x="1754981" y="4181634"/>
            <a:ext cx="381000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Flowchart: Process 14"/>
          <p:cNvSpPr/>
          <p:nvPr/>
        </p:nvSpPr>
        <p:spPr>
          <a:xfrm>
            <a:off x="4040981" y="2560796"/>
            <a:ext cx="1524000" cy="1219200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Orientation Calculations</a:t>
            </a:r>
          </a:p>
        </p:txBody>
      </p:sp>
      <p:cxnSp>
        <p:nvCxnSpPr>
          <p:cNvPr id="17" name="Straight Arrow Connector 16"/>
          <p:cNvCxnSpPr>
            <a:stCxn id="9" idx="3"/>
          </p:cNvCxnSpPr>
          <p:nvPr/>
        </p:nvCxnSpPr>
        <p:spPr>
          <a:xfrm>
            <a:off x="3659981" y="2827496"/>
            <a:ext cx="381000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0" idx="3"/>
          </p:cNvCxnSpPr>
          <p:nvPr/>
        </p:nvCxnSpPr>
        <p:spPr>
          <a:xfrm>
            <a:off x="3659981" y="3513296"/>
            <a:ext cx="381000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5564981" y="2827496"/>
            <a:ext cx="10668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44"/>
          <p:cNvSpPr txBox="1">
            <a:spLocks noChangeArrowheads="1"/>
          </p:cNvSpPr>
          <p:nvPr/>
        </p:nvSpPr>
        <p:spPr bwMode="auto">
          <a:xfrm>
            <a:off x="6631781" y="2636996"/>
            <a:ext cx="11636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9pPr>
          </a:lstStyle>
          <a:p>
            <a:pPr eaLnBrk="1" hangingPunct="1"/>
            <a:r>
              <a:rPr lang="en-US" altLang="en-US">
                <a:latin typeface="Tw Cen MT" pitchFamily="34" charset="0"/>
              </a:rPr>
              <a:t>orientation</a:t>
            </a:r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5564981" y="3513296"/>
            <a:ext cx="1058863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46"/>
          <p:cNvSpPr txBox="1">
            <a:spLocks noChangeArrowheads="1"/>
          </p:cNvSpPr>
          <p:nvPr/>
        </p:nvSpPr>
        <p:spPr bwMode="auto">
          <a:xfrm>
            <a:off x="6623844" y="3322796"/>
            <a:ext cx="13017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9pPr>
          </a:lstStyle>
          <a:p>
            <a:pPr eaLnBrk="1" hangingPunct="1"/>
            <a:r>
              <a:rPr lang="en-US" altLang="en-US">
                <a:latin typeface="Tw Cen MT" pitchFamily="34" charset="0"/>
              </a:rPr>
              <a:t>acceleration</a:t>
            </a:r>
          </a:p>
        </p:txBody>
      </p:sp>
      <p:sp>
        <p:nvSpPr>
          <p:cNvPr id="23" name="Flowchart: Process 22"/>
          <p:cNvSpPr/>
          <p:nvPr/>
        </p:nvSpPr>
        <p:spPr>
          <a:xfrm>
            <a:off x="5139531" y="3943508"/>
            <a:ext cx="2582863" cy="780891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Rocking ball demo</a:t>
            </a:r>
          </a:p>
        </p:txBody>
      </p:sp>
      <p:sp>
        <p:nvSpPr>
          <p:cNvPr id="25" name="Flowchart: Process 24"/>
          <p:cNvSpPr/>
          <p:nvPr/>
        </p:nvSpPr>
        <p:spPr>
          <a:xfrm>
            <a:off x="5139531" y="5029200"/>
            <a:ext cx="2582863" cy="776446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Maze</a:t>
            </a:r>
          </a:p>
        </p:txBody>
      </p:sp>
      <p:sp>
        <p:nvSpPr>
          <p:cNvPr id="26" name="Flowchart: Manual Operation 25"/>
          <p:cNvSpPr/>
          <p:nvPr/>
        </p:nvSpPr>
        <p:spPr>
          <a:xfrm rot="5400000">
            <a:off x="3668712" y="4569778"/>
            <a:ext cx="1862137" cy="609600"/>
          </a:xfrm>
          <a:prstGeom prst="flowChartManualOperat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Mode Select</a:t>
            </a:r>
          </a:p>
        </p:txBody>
      </p:sp>
      <p:cxnSp>
        <p:nvCxnSpPr>
          <p:cNvPr id="27" name="Straight Arrow Connector 26"/>
          <p:cNvCxnSpPr>
            <a:endCxn id="23" idx="1"/>
          </p:cNvCxnSpPr>
          <p:nvPr/>
        </p:nvCxnSpPr>
        <p:spPr>
          <a:xfrm>
            <a:off x="4904581" y="4333953"/>
            <a:ext cx="234950" cy="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endCxn id="25" idx="1"/>
          </p:cNvCxnSpPr>
          <p:nvPr/>
        </p:nvCxnSpPr>
        <p:spPr>
          <a:xfrm>
            <a:off x="4904581" y="5417423"/>
            <a:ext cx="234950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endCxn id="23" idx="3"/>
          </p:cNvCxnSpPr>
          <p:nvPr/>
        </p:nvCxnSpPr>
        <p:spPr>
          <a:xfrm flipH="1">
            <a:off x="7722394" y="4333953"/>
            <a:ext cx="585788" cy="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endCxn id="25" idx="3"/>
          </p:cNvCxnSpPr>
          <p:nvPr/>
        </p:nvCxnSpPr>
        <p:spPr>
          <a:xfrm flipH="1">
            <a:off x="7722394" y="5417423"/>
            <a:ext cx="58578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Right Brace 32"/>
          <p:cNvSpPr/>
          <p:nvPr/>
        </p:nvSpPr>
        <p:spPr>
          <a:xfrm>
            <a:off x="7795419" y="2636996"/>
            <a:ext cx="207962" cy="1219200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cxnSp>
        <p:nvCxnSpPr>
          <p:cNvPr id="34" name="Elbow Connector 33"/>
          <p:cNvCxnSpPr>
            <a:stCxn id="33" idx="1"/>
          </p:cNvCxnSpPr>
          <p:nvPr/>
        </p:nvCxnSpPr>
        <p:spPr>
          <a:xfrm rot="10800000" flipH="1" flipV="1">
            <a:off x="8003380" y="3246595"/>
            <a:ext cx="304801" cy="2170827"/>
          </a:xfrm>
          <a:prstGeom prst="bentConnector4">
            <a:avLst>
              <a:gd name="adj1" fmla="val 99683"/>
              <a:gd name="adj2" fmla="val 64041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Elbow Connector 34"/>
          <p:cNvCxnSpPr>
            <a:stCxn id="26" idx="2"/>
            <a:endCxn id="11" idx="3"/>
          </p:cNvCxnSpPr>
          <p:nvPr/>
        </p:nvCxnSpPr>
        <p:spPr>
          <a:xfrm rot="10800000">
            <a:off x="3659981" y="4181634"/>
            <a:ext cx="635000" cy="693737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Elbow Connector 35"/>
          <p:cNvCxnSpPr>
            <a:stCxn id="7" idx="3"/>
            <a:endCxn id="26" idx="3"/>
          </p:cNvCxnSpPr>
          <p:nvPr/>
        </p:nvCxnSpPr>
        <p:spPr>
          <a:xfrm flipV="1">
            <a:off x="1759744" y="5619909"/>
            <a:ext cx="2840037" cy="331787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5170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706"/>
    </mc:Choice>
    <mc:Fallback xmlns="">
      <p:transition spd="slow" advTm="20706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High-Level Design 2</a:t>
            </a:r>
            <a:endParaRPr lang="en-US" dirty="0"/>
          </a:p>
        </p:txBody>
      </p:sp>
      <p:sp>
        <p:nvSpPr>
          <p:cNvPr id="4" name="Flowchart: Process 3"/>
          <p:cNvSpPr/>
          <p:nvPr/>
        </p:nvSpPr>
        <p:spPr>
          <a:xfrm>
            <a:off x="230981" y="2560796"/>
            <a:ext cx="1524000" cy="533400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Gyro</a:t>
            </a:r>
          </a:p>
        </p:txBody>
      </p:sp>
      <p:sp>
        <p:nvSpPr>
          <p:cNvPr id="5" name="Flowchart: Process 4"/>
          <p:cNvSpPr/>
          <p:nvPr/>
        </p:nvSpPr>
        <p:spPr>
          <a:xfrm>
            <a:off x="226219" y="3246596"/>
            <a:ext cx="1528762" cy="533400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Accelerometer</a:t>
            </a:r>
          </a:p>
        </p:txBody>
      </p:sp>
      <p:sp>
        <p:nvSpPr>
          <p:cNvPr id="6" name="Flowchart: Process 5"/>
          <p:cNvSpPr/>
          <p:nvPr/>
        </p:nvSpPr>
        <p:spPr>
          <a:xfrm>
            <a:off x="226219" y="4594383"/>
            <a:ext cx="1528762" cy="533400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VGA Monitor</a:t>
            </a:r>
          </a:p>
        </p:txBody>
      </p:sp>
      <p:sp>
        <p:nvSpPr>
          <p:cNvPr id="8" name="Flowchart: Process 7"/>
          <p:cNvSpPr/>
          <p:nvPr/>
        </p:nvSpPr>
        <p:spPr>
          <a:xfrm>
            <a:off x="2135981" y="1803559"/>
            <a:ext cx="6781800" cy="4592637"/>
          </a:xfrm>
          <a:prstGeom prst="flowChartProcess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dirty="0"/>
              <a:t>FPGA Design</a:t>
            </a:r>
          </a:p>
        </p:txBody>
      </p:sp>
      <p:sp>
        <p:nvSpPr>
          <p:cNvPr id="9" name="Flowchart: Process 8"/>
          <p:cNvSpPr/>
          <p:nvPr/>
        </p:nvSpPr>
        <p:spPr>
          <a:xfrm>
            <a:off x="2135981" y="2560796"/>
            <a:ext cx="1524000" cy="533400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SPI Interface</a:t>
            </a:r>
          </a:p>
        </p:txBody>
      </p:sp>
      <p:sp>
        <p:nvSpPr>
          <p:cNvPr id="10" name="Flowchart: Process 9"/>
          <p:cNvSpPr/>
          <p:nvPr/>
        </p:nvSpPr>
        <p:spPr>
          <a:xfrm>
            <a:off x="2135981" y="3246596"/>
            <a:ext cx="1524000" cy="533400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SPI Interface</a:t>
            </a:r>
          </a:p>
        </p:txBody>
      </p:sp>
      <p:sp>
        <p:nvSpPr>
          <p:cNvPr id="11" name="Flowchart: Process 10"/>
          <p:cNvSpPr/>
          <p:nvPr/>
        </p:nvSpPr>
        <p:spPr>
          <a:xfrm>
            <a:off x="2135981" y="4594383"/>
            <a:ext cx="1524000" cy="533400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VGA Driver</a:t>
            </a:r>
          </a:p>
        </p:txBody>
      </p:sp>
      <p:cxnSp>
        <p:nvCxnSpPr>
          <p:cNvPr id="12" name="Straight Arrow Connector 11"/>
          <p:cNvCxnSpPr>
            <a:stCxn id="4" idx="3"/>
            <a:endCxn id="9" idx="1"/>
          </p:cNvCxnSpPr>
          <p:nvPr/>
        </p:nvCxnSpPr>
        <p:spPr>
          <a:xfrm>
            <a:off x="1754981" y="2827496"/>
            <a:ext cx="381000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5" idx="3"/>
            <a:endCxn id="10" idx="1"/>
          </p:cNvCxnSpPr>
          <p:nvPr/>
        </p:nvCxnSpPr>
        <p:spPr>
          <a:xfrm>
            <a:off x="1754981" y="3513296"/>
            <a:ext cx="381000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6" idx="3"/>
            <a:endCxn id="11" idx="1"/>
          </p:cNvCxnSpPr>
          <p:nvPr/>
        </p:nvCxnSpPr>
        <p:spPr>
          <a:xfrm>
            <a:off x="1754981" y="4861083"/>
            <a:ext cx="381000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Flowchart: Process 14"/>
          <p:cNvSpPr/>
          <p:nvPr/>
        </p:nvSpPr>
        <p:spPr>
          <a:xfrm>
            <a:off x="4040981" y="2560796"/>
            <a:ext cx="1524000" cy="1219200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Orientation Calculations</a:t>
            </a:r>
          </a:p>
        </p:txBody>
      </p:sp>
      <p:cxnSp>
        <p:nvCxnSpPr>
          <p:cNvPr id="17" name="Straight Arrow Connector 16"/>
          <p:cNvCxnSpPr>
            <a:stCxn id="9" idx="3"/>
          </p:cNvCxnSpPr>
          <p:nvPr/>
        </p:nvCxnSpPr>
        <p:spPr>
          <a:xfrm>
            <a:off x="3659981" y="2827496"/>
            <a:ext cx="381000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0" idx="3"/>
          </p:cNvCxnSpPr>
          <p:nvPr/>
        </p:nvCxnSpPr>
        <p:spPr>
          <a:xfrm>
            <a:off x="3659981" y="3513296"/>
            <a:ext cx="381000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5564981" y="2827496"/>
            <a:ext cx="10668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44"/>
          <p:cNvSpPr txBox="1">
            <a:spLocks noChangeArrowheads="1"/>
          </p:cNvSpPr>
          <p:nvPr/>
        </p:nvSpPr>
        <p:spPr bwMode="auto">
          <a:xfrm>
            <a:off x="6631781" y="2636996"/>
            <a:ext cx="11636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9pPr>
          </a:lstStyle>
          <a:p>
            <a:pPr eaLnBrk="1" hangingPunct="1"/>
            <a:r>
              <a:rPr lang="en-US" altLang="en-US">
                <a:latin typeface="Tw Cen MT" pitchFamily="34" charset="0"/>
              </a:rPr>
              <a:t>orientation</a:t>
            </a:r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5564981" y="3513296"/>
            <a:ext cx="1058863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46"/>
          <p:cNvSpPr txBox="1">
            <a:spLocks noChangeArrowheads="1"/>
          </p:cNvSpPr>
          <p:nvPr/>
        </p:nvSpPr>
        <p:spPr bwMode="auto">
          <a:xfrm>
            <a:off x="6623844" y="3322796"/>
            <a:ext cx="13017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9pPr>
          </a:lstStyle>
          <a:p>
            <a:pPr eaLnBrk="1" hangingPunct="1"/>
            <a:r>
              <a:rPr lang="en-US" altLang="en-US">
                <a:latin typeface="Tw Cen MT" pitchFamily="34" charset="0"/>
              </a:rPr>
              <a:t>acceleration</a:t>
            </a:r>
          </a:p>
        </p:txBody>
      </p:sp>
      <p:sp>
        <p:nvSpPr>
          <p:cNvPr id="24" name="Flowchart: Process 23"/>
          <p:cNvSpPr/>
          <p:nvPr/>
        </p:nvSpPr>
        <p:spPr>
          <a:xfrm>
            <a:off x="5139531" y="4580096"/>
            <a:ext cx="2582863" cy="561975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Wireframe cube demo</a:t>
            </a:r>
          </a:p>
        </p:txBody>
      </p:sp>
      <p:cxnSp>
        <p:nvCxnSpPr>
          <p:cNvPr id="31" name="Straight Arrow Connector 30"/>
          <p:cNvCxnSpPr>
            <a:endCxn id="24" idx="3"/>
          </p:cNvCxnSpPr>
          <p:nvPr/>
        </p:nvCxnSpPr>
        <p:spPr>
          <a:xfrm flipH="1">
            <a:off x="7722394" y="4861084"/>
            <a:ext cx="585787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Right Brace 32"/>
          <p:cNvSpPr/>
          <p:nvPr/>
        </p:nvSpPr>
        <p:spPr>
          <a:xfrm>
            <a:off x="7795419" y="2636996"/>
            <a:ext cx="207962" cy="1219200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cxnSp>
        <p:nvCxnSpPr>
          <p:cNvPr id="34" name="Elbow Connector 33"/>
          <p:cNvCxnSpPr>
            <a:stCxn id="33" idx="1"/>
          </p:cNvCxnSpPr>
          <p:nvPr/>
        </p:nvCxnSpPr>
        <p:spPr>
          <a:xfrm rot="10800000" flipH="1" flipV="1">
            <a:off x="8003381" y="3246596"/>
            <a:ext cx="304800" cy="1627982"/>
          </a:xfrm>
          <a:prstGeom prst="bentConnector4">
            <a:avLst>
              <a:gd name="adj1" fmla="val 99683"/>
              <a:gd name="adj2" fmla="val 68723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Elbow Connector 34"/>
          <p:cNvCxnSpPr>
            <a:stCxn id="24" idx="1"/>
            <a:endCxn id="11" idx="3"/>
          </p:cNvCxnSpPr>
          <p:nvPr/>
        </p:nvCxnSpPr>
        <p:spPr>
          <a:xfrm rot="10800000">
            <a:off x="3659981" y="4861084"/>
            <a:ext cx="1479550" cy="1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384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749"/>
    </mc:Choice>
    <mc:Fallback xmlns="">
      <p:transition spd="slow" advTm="11749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2514600"/>
          </a:xfrm>
        </p:spPr>
        <p:txBody>
          <a:bodyPr/>
          <a:lstStyle/>
          <a:p>
            <a:r>
              <a:rPr lang="en-US" dirty="0" smtClean="0"/>
              <a:t>Task 1: Interface with gyro and accelerometer via SPI</a:t>
            </a:r>
          </a:p>
          <a:p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765048" y="3810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/>
              <a:t>Gyro and Accelerometer Interfacing Pt 1</a:t>
            </a:r>
            <a:endParaRPr lang="en-US" sz="3600" dirty="0"/>
          </a:p>
        </p:txBody>
      </p:sp>
      <p:pic>
        <p:nvPicPr>
          <p:cNvPr id="1026" name="Picture 2" descr="http://digilentinc.com/Data/Products/PMOD-ACL/PmodACL-obl-40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739" y="2971800"/>
            <a:ext cx="3022789" cy="2138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digilentinc.com/Data/Products/PMOD-GYRO/PmodGYRO-obl-500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1748" y="2971800"/>
            <a:ext cx="2942946" cy="2519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8077200" y="6400800"/>
            <a:ext cx="10668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LL, 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7400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765048" y="3810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/>
              <a:t>Gyro and Accelerometer Interfacing Pt 1</a:t>
            </a:r>
            <a:endParaRPr lang="en-US" sz="3600" dirty="0"/>
          </a:p>
        </p:txBody>
      </p:sp>
      <p:sp>
        <p:nvSpPr>
          <p:cNvPr id="8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4264152" cy="4572000"/>
          </a:xfrm>
        </p:spPr>
        <p:txBody>
          <a:bodyPr>
            <a:normAutofit/>
          </a:bodyPr>
          <a:lstStyle/>
          <a:p>
            <a:r>
              <a:rPr lang="en-US" dirty="0" smtClean="0"/>
              <a:t>SPI</a:t>
            </a:r>
          </a:p>
          <a:p>
            <a:pPr lvl="1"/>
            <a:r>
              <a:rPr lang="en-US" dirty="0" smtClean="0"/>
              <a:t>Master-slave</a:t>
            </a:r>
          </a:p>
          <a:p>
            <a:pPr lvl="1"/>
            <a:r>
              <a:rPr lang="en-US" dirty="0" smtClean="0"/>
              <a:t>Master generates clock signal</a:t>
            </a:r>
          </a:p>
          <a:p>
            <a:pPr lvl="1"/>
            <a:r>
              <a:rPr lang="en-US" dirty="0" smtClean="0"/>
              <a:t>Master to slave via MOSI</a:t>
            </a:r>
          </a:p>
          <a:p>
            <a:pPr lvl="1"/>
            <a:r>
              <a:rPr lang="en-US" dirty="0" smtClean="0"/>
              <a:t>Slave to master via MISO (Full duplex)</a:t>
            </a:r>
          </a:p>
          <a:p>
            <a:pPr lvl="1"/>
            <a:r>
              <a:rPr lang="en-US" dirty="0" smtClean="0"/>
              <a:t>Slave select to “wake up” slave </a:t>
            </a:r>
          </a:p>
          <a:p>
            <a:endParaRPr lang="en-US" dirty="0"/>
          </a:p>
        </p:txBody>
      </p:sp>
      <p:sp>
        <p:nvSpPr>
          <p:cNvPr id="2" name="AutoShape 2" descr="data:image/jpeg;base64,/9j/4AAQSkZJRgABAQAAAQABAAD/2wCEAAkGBxMTEhQUExMWFhUVEBwYEhUVFhIYFRMTFBYWGRgZFx4YHSokGxomGxgVIjIkJi0tLy4uHh8zODMtNyktLisBCgoKDg0OGhAQGzgkHyYvLSwsLDQsMCwsLCwsLC8sLCwsLCw3LCwsLCwsOCwsLCwsLCwsLCwsLCwsLCwsLCwsLP/AABEIAMgA/AMBIgACEQEDEQH/xAAbAAEAAwEBAQEAAAAAAAAAAAAABAUGAwIBB//EAEQQAAIBAgMDBQwHBgcBAAAAAAECAAMRBBIhBRMxBiJBUVMUFjIzNGF0kpOz0dMVI1RxcpGhQmKjpLG0JENSc4GyxNL/xAAaAQEAAwEBAQAAAAAAAAAAAAAAAQMEAgUG/8QAKREBAAECBAUEAwEBAAAAAAAAAAECEQMTMVEEEhQhMhUzUmFxgaFiQf/aAAwDAQACEQMRAD8A/cZ8zDrnx+B+6YHZWzaJoUiaVMk0lJJRbklRqdJViYnIuwsLMv3b/MOsRmHWJivoqh2NP1F+EfRVDsafqL8JV1MbLujndtcw6xGYdYmK+iqHY0/UX4R9FUOxp+ovwjqY2Ojndtcw6xGYdYmK+iqHY0/UX4ThisNhads9OmL3t9WCbC1zYDgLi54C8dTGx0k7t5mHWIzDrEwRo4TMybulmUgN9WLAnLYXta/OXTjqJ7bCYUHLu6WbNltkW+bKGtw/0kGT1P0dJ9t0GE+zF4TBU0xGGKU0U75hdVANtzV6ptJdh188XZ8XD5KrERE7VkREBE8UqqsAykMDwIIIP/InDam0KeHpPWqtlpoLu1icouBfT74EksJ8zjrH5zJbYrUcRUpVENOtTOHJRhldTd14GV708OHCFKeY203YNr3tcgWF7G1+Mx4vF5dc02u4mu02b3OOsfnGcdY/Ofn9EYVzZVpm7ZRzBYmzHQkaiyPqNNDOlOjhycoSmTroEXTKxU3005wI/wCDK+v/AMozPpvM46x+cZx1j85iO4KXZU/UX4R3BS7Kn6i/CR6hHx/pmNvnHWPzjOOsfnMR3BS7Kn6i/CO4KXZU/UX4R6hHx/pmNvnHWPzjOOsfnMR3BS7Kn6i/CO4KXZU/UX4R6hHx/pmNyDEqOSigYVANAHqAAcABVeW89CmbxErCIiSPL8D90xmx/EUf9lP+omzfgfumM2P4ij/sp/1Ey8VpDZwespcRExtxERASBtXANVy5GCMAQHs+dc2XwSrDq1BuDpfhJ8qcfgKj1iyNlBpKjEk6oWqGoFsdHAyWPnnUIq0dXwFT6xQ65GqZ1BVswYurkE5tRcN0cCB0a/KOzWWsa2YZmsHGU5TTCqLLc3Vrre/TexBsCK7BbPqB6ZakcwFP63MlkRaIV6XhXN3DcBbnA30nTZeBqIU+ryqtYEk7sOw3FZSz5GIY5mUZtCb6jS86/bj9LipQV62GV1VlNc3VgGU2o1TqDNB9BYX7NQ9lT+EoHUmthgrZTvzY2Bt9TV6DNF3LW7c+zSa+H8GLivN4+gsL9moeyp/CPoLC/ZqHsqfwnvuWt259mkdy1u3Ps0l7M8fQWF+zUPZU/hH0Dhfs1D2VP4T33LW7c+zSVXJrDYrdNvcY1Ru6KwDGlSBypWdVGnmWBz5KcnMImFpqMNRsC9r00Y+MfpYEmSNu8kcJiKFSiaVOmKi5S9OnSDqCR4Jy6GfOTuGq9zpauRzn/wAtO0ecOWGxsVXwVejSrXqVKdkuqIM1xrmGotx0gVlLk5hsCyUcNTCLuSWPFnbMozOTqTOdfAs1ZaisFAtmtnDOBfmtZsrDXpBtrbU3HjZmysThhRpYrFHE1BhzzyoGUZl5t+L/AIm1Mg7b2VVqGuaZsKlDI4zEFwquVCa2Vsxykm2jHXQTx+J96e+ymryS6Oz6qpSXOh3LDd8xhdRTqU7NzuNnGo6j16e9m7NNFnIa4qVHdwQb53csMpvwsbWPVcW1EhvgXNWod2wJNXNWVkBqU3QhKa864IJW1wACpPTOmx8I6Mt6YRQtQCwRSc3c+UsqMRmOV+HV0XmedNXK5iIlbkiJVbZwrM1Nlp5yvQchpi7LqbsCraaMtyNdDJiLyla2iUdHZDLmceE2IBKqFW6d1ipmYg85sg6ei4trLyJiIF1yW8mT8dT3ry2lTyW8mT8dT3ry2n0GH4x+GiNCIidpeX4H7pjNj+Io/wCyn/UTZvwP3T84pbTakmGGTMjYYcLl96QgpDqysSVv0Er0XmbiYvZs4SbXStruwemQXI/0JvFuSy87MqkGwvzWsOmcKNKuLuWYA11GXNUckHFLdrMOYN3cWXSxv0T7g9ukiiHTn1KSlshJAqNR3hUXGg0NrkHhpbWe6G2WZl5gVN1UapctvENLdG2XKNbVOBt5tLXzd4arxPe64iVWE2wahUCi4LNY5rqAoVWzc4c4WYDQcdOGstZxMWWRNyVOPxFcVitMZlNJRay8x6jVAKhvxUZNR55bTzVYhSQCSASFFrkgcBfpMQiYZn6Uq5EZqthpcDdCo5NHDtZAyENznfmix1FuFpOwmNc4gqalznqB6OVLUqa+A9wM3O5vEkHObeDInddXIG3j3zWfU2pczN9YO58y8ekWtreWmAz71laozAUkZbshBFQuOhBwKHp1vO5cRq97TxNSmaL0qJrVFqsUpBlQ1DuaumZtBOfIHlVjsUldsRhGDpiSgpru03ShFIU7xgxOt79N9JLq4hadXDM7BVFc3JNgL0ao/rL76fwvb0vWWa+H8GLivM+kK/2Sp7TD/wD3H0hX+yVPaYf/AO59+n8L9op+sI+n8L9op+sJezK7ZO3sVVNbPgHTd4hqaWrUGzqtrMecLE34a/fPmwsfWFNrYWof8TX/AMzD9OIq3Hh9HCetkbdwwNe9enriWI5w4WWfNhbdwwptevT8prnwhwOIqkfpA88nsfWFBLYWoec+u8w/aN+/LL6Qr/ZKntMP/wDcruT23cMMOgNemDmf9odo897c5Y4XD0KlbeLU3a5iiMudhcaLc8YEPadd3rrnpNTtQNszU2vzx/oJmc25i8Shr7rh3PzGyoRQqKrsXN/CBGljfVVH7RltR5R4fHtTrYZ867khgQQyNnXmsDwMhY+pU36qKj00IWx5uVmJNwpNJhm0GhYX6J4/E+/P6U1eThUx7iogNSwNZ1CLus7WxLoNGW7IFCg5SCLEm867JxjvVKmpm5jGomVB3O61AFTQA6gt4RN8txoZ12DiKjKwqMcwsSr6OlwdGG7Xq0IuDrY6S0vM9U27WcyRESty5YpiEcqQCEJBPAEA2J80oaG1WAzFy4WnUuTu2Qspw1ipphQyjO2un7QJFrjRxedRMR/xLP4Tb7uFG7BZ827twYUncVToSBzQpGp1camT9h7QasrFlAIYDQqeKg2OVmsQTbU30vYcJY3iJqidIF1yW8mT8dT3ry2lTyW8mT8dT3ry2nv4fjH4aI0IiJ2l5fgfumK2Oo3NE2F9wov02yjT7ptX4H7pjNj+Io/7Kf8AUTLxOkNnB6y9fR1HMrbqnmUWVsiXVQMoANtBYkW6p9pYGkuXLTRcpJSyKMpYWbLYaXHG3GSImS7daHGhg6aeBTRdSeaqjU2vwHmH5CdoiAniuyhWLWyhSWvwyga3/wCJ7nxxcEXtccdNPzgZi7ZANyvPa4GfFbxzkFyTluy5bDU26PNJ2BYivz0CF0yghsRlbKMwVVcBRYZjoNOd+9K7NQ3TDM2Rqlye5vq1bKFsgtZG0vprcmWOz6itiDZ3JFOwSpSdTTSwGhNuJsSSLnrsBayVUarXeBa+GJIA351JAHias0/d1LtE9ZfjMu9FXrYZXVWU1zdWAIP1NXiDND9C4b7PR9lT+E1cP4MfFebv3dS7RPWX4zrSqqwupBHWCCP0kP6Fw32ej7Kn8JH2BQVGxSoqqoxeiqAAPqKHQJezO2xuNf0pv6LPmwPFN6TX/uKsbG41/Sm/oscn/FN6TX/uKsD5yb8nT8T+8eSdp7Pp4ik9Gquam4s63IzC4Njbo0kbk35On4n948s4GR2zSo4epSRQlKmMOQigKiCzroANJXVKmHZw5dCwtb6zS44Ei9iRc2JGk3xEZR1THi8JGJXNV7OJovN2Bwr4enfI6C9rkvc2F7C7E6C5sOAvO/d9LtE9ZZt8o6oyjqlfQR8kZbEd30u0T1lju+l2iess2+UdUZR1R6fT8jLYju+l2iessd30u0T1lm3yjqjKOqPT6fkZbEd30u0T1lju+l2iesvxm3yjqjKOqPT6fkZaq5Km+GQ9BaoR5war2ltETfTFoiFhERJHl+B+6YzY/iKP+yn/AFE2hEo6PJlVUKtesAoAUXo6AaDjTlONhzXazRgYsYczdCiWHe6O3rfwflx3ujt638H5co6apo6ujaVfEsO90dvW/g/LjvdHb1v4Py46ao6ujaVfOeIp5lZbXupFrkXuLWuNR98tO90dvW/g/LjvdHb1v4Py46ao6ujaWROza2TgM6ud0c1O6Luwtm+qyuOI1W9um8lDBOa9NyFCopvlK2digXMAFBB4jViLDhfUaTvdHb1v4Py473R29b+D8uTkV/TnqcP7VFWjnq4ZczLeudUNmH1NXgZZ7Y2e1PD1nXEVwyUHZTvAbMqEjo6xO+H2Aq1Ec1arlGJUMadrlWXXKgPBjO3KLyTE+jVPdtL8KiaKbSz42JFdV4WMrNj+Mxfpf/noSzlZsfxmL9L/APPQlql92Nxr+lN/RY5P+Kb0mv8A3FWNjca/pTf0WfNgeKb0mv8A3FWA5N+Tp+J/ePLOZjkhicWcJTL4emjZnuu/Jt9Y/VTI/WceXW08bRwNapQpqtVQu7KOajZs6iwQ0+dfhbzwJ3KHa9WjURKeTnIWJdWbgQLCzL1ys74sV10fZVPmyloY/G1lovjsOtCruG5qtfMMyc5l/wAs/u3P/HCRMSzCuls5ByjKN6FXwrsSBkYcLhrEW01ImvDw6ZpiZhlxMSqKpiJaXvixXXR9lU+bHfFiuuj7Kp82ZLCVmVaZbfZt59fmWsQDu6t8ot4OfL4Ongztst6hd97n8OputGyGnvWtm/ftawP7NrdM7ysPZXm4m7T98WK66PsqnzY74sV10fZVPmysiTk0bIzq91n3xYrro+yqfNjvixXXR9lU+bKyIyaNjOr3WffFiuuj7Kp82O+LFddH2VT5srJ9jJo2M6vdtNg41q1BKjgBiWBy3A5rsulybcOuWEpuSHklP8VT3ry5mGrVujQiIkJIiICIiAiIgIiICIiAldyi8kxPo1T3bSxldyi8kxPo1T3bQLGVmx/GYv0v/wA9CWcrNj+Mxfpf/noQPuxuNf0pv6LKjktyiovRcqtfTF1wf8PiTrv6h4qhHSP6S32KwJxFjwxTX8xypGwPFN6TX/uKsCDsHa1MUFGWt4T8MNij/mN1U5w5V8rlwuFq11pVXNMA5Xo4lFIzAHnNTsuhOplrye8Qv4n948k7QwFOvTNOsivTa2ZGF1axBFx0i4GkD8+TlRS2juq9JKiDcsCKiFbNmW+U8HHnUnz24Sq2vtapSNUKitajejcNbeAMzCpbguUAjh4Leaa/lTTC1qSqAFGHYAAAAAMlgAOAmX2htWnT3wdCclEOwAU71TcZVuecRoCDpzh55twvbhixfcl8bH1M7AZCM1RUTUOGpKSC5zWykjqFgy6z3s/HOzBWy3s+cBGQqybmwsWboqE3BN9PPPPdVLe2FIF3zKzWpAsqVGpnViCw5pNhfS3WJ72fXplsqUsgysaZyoFdQwDFcpuBfIdbX0lqpYRETpySDtHFOhW1glruxUtbUAaBgQNTzrG0l1qgVWY3sqkm2psBfTzyvXF06hRmpg81nRjkqEZDSHNyZtSXHDW6yJTDnSx9a7FlXJvsgOUrxxIpW8M5jkub2Go4a2FxIS42iRxFgwJBUizM5sSCNDnB+4gkzvhsSrglTex1uGB4XGhANra3iCWx5IeSU/xVPevLmU3JDySn+Kp715czzatZelTpBERISREQEREBERAREQEREBK7lF5JifRqnu2ljK7lF5JifRqnu2gWMrNj+Mxfpf8A56Es5WVNjgu7rVrJvGzMEZQpYKq31U9CrAq9i8msJnxT7hC1TGu7kgklmCknU6akmw01nvYWwcMabE0KflNceCOAxFUD9J92Tsok1v8AEVxbEtwZNdF/djYWyiabf4iuP8TX4OnRiKv7kBsHYOGNBSaFMnM/7I7RpMr7FwSC70qSi4F2CgXY2A16yQJD2Dsomgp7orjnPwdO0b92QuW3JCpi8HUw9PEVM1QqPrWGQAOpYkKlzYAkDpNuEDjyhwFKlXQUkVL0WvlFr2dbTM7T3RqZGpM7MvNING651ZObncFSQWHnlmuwDgloUDiKtcrQbn1Te3OTRB+yvULmR62FY1VdSFGmYgvdgL80i+UjXidRrabsL24YsXzlGwa063DOAtTOULUiGY1DUDc0nTNe1iL2trJeGwCoxYFjoQoJuEVmzEL1Am3XwA4Cedm4RqYIJGWwCIpcqlr3y5iSAdObwFtJMlsQpmSIiSh8dbgjUXFrjQi/V55BOyEIYEsS+bMxK3Ofd3JsLf5SC1rcbg3MnxFk3V1DYlJctgebnsL2B3hJa4AA/aa3VcyRs/AJRBVOBPUo4Cw8EC+nSdfPJM+yLQXlq+SHklP8VT3ry5lNyQ8kp/iqe9eXM82rWXpU6QRESEkREBERAREQEREBERASu5ReSYn0ap7tpYyu5ReSYn0ap7toFjERArdjca/pTf0WOT/im9Jr/wBxVjY3Gv6U39Fjk/4pvSa/9xVgOT3iF/E/vHllK3k94hfxP7x5ZQKna+wlxDq5qVEKqV5m6sQSDrnRurokLvRT7RX/AJb5Ut8dtSjRIFWoqFgSoPEgcT+okbvkwvbr+vwncVVRHZzOHTPeYQe9FPtFf+W+VHein2iv/LfKk7vkwvbr+vwjvkwvbr+vwk89e6MqnZB70U+0V/5b5Ud6KfaK/wDLfKk7vkwvbr+vwjvkwvbr+vwjnr3MqnZB70U+0V/5b5Ud6KfaK/8ALfKk7vkwvbr+vwjvkwvbr+vwjnr3MqnZB70U+0V/5b5Ud6KfaK/8t8qTu+TC9uv6/CO+TC9uv6/COevcyqdkrZeAFCktJWZgt+c2XMSzFjfKAOJPASXOOExKVED02DKeDDgbGx/UGdpW7IiICIiAiIgIiICIiAiIgJXcovJMT6NU920sZXcovJMT6NU920CxiIgVuxuNf0pv6LHJ/wAU3pNf+4qxsbjX9Kb+ixyf8U3pNf8AuKsCPsHH0loqDVQEM9wXUEfWPx1nzb3KnDYWi1epUUopXNkZWYBmC3ABubXvpLBtmUCSTRpkk3JKJcn8pVcpeTWDr4dqVZUp02ZczKKaHR1IXNbS5sOvWBR7X2xQxTUa2HqrVptQazKeHOXRhxU+Y2MqnxwFUUrakA+Eg0N+AJu1ra24S02tsehhXo0sPSWnTFBrBRx5y6k8WPnNzKbFtSzFnqW3KrUdSwCoOdldh0cG/LzTVh+ELqdHvD4/NkORlFRrUySvOGR3BsDponT1jz29YTHioWCgkI7K7aWDo5XL5zpfzC15FFOiDuxWZTTOYDMPqwqkEDMCLBanTcgEeadcClLMTTY3bMWGozHMGJII4guNeph0WljpPvF4iSkvF4nGtiUQgM1ieA14aa6cBqNYHa8XkdcbTJIzC4NrG41zZNLjXnWGnTJEDXckPJKf4qnvXlzKbkh5JT/FU968uZhnVnnUiIkIIiICIiAiIgIiICIiAldyi8kxPo1T3bSxldyi8kxPo1T3bQLGIiBW7G41/Sm/os9JssLfLUqqC7NlDCwZ2LNa4PSSZHpUcTTarkSiyvVLqWq1FbnBdCBTI6Oudd7jOyw/t6vyYHX6PPbVvWT/AOZS8suTFTF4Oth0rvmqAAGowyAZlJJyrc6A6ddpa73Gdlh/b1fkxvcZ2WH9vV+TAw45PnAihQOIq17UW51Vr25yc1B+ynULmQNpbHFYsSxGZCoAtY80gB+sBsrC1tR94Oj5RtVNenvVpr9S2Xduz3563vmRbfrMptjZ1VzW3ZIFSjkYZiCQquV3fQrZjlJ00bjoJqw/BdT4pTbOYsblSmZ2VSpJzVVIIfXVec+mnEdWvrBYFkYMz3sHCi7nKH3VgCxJsN2Tr/q80ivhHzq2Qsd6x52UqqGu7ZlOYFWykHgbiwnvZmGdahJQrzGFRiQRWcuCrCxJ0AbjawYDonbpbRETpJIWPwjOylWCkftc8OBcE2sQCPMQRwkjEpdGGuqEc0gNqD4JPA9Up6OGqqCVp5bJUC5ciE5jh7EjMwBOV+HG3QTIlEpq7LUA6841c2YljZd+KpUAnmjQDSw4SwlJh+6uaCCMxa5YpzBTZit7E3zgoOmwB4GTNkCrlO9LXuLZgt+Av4JNxe8QN7yQ8kp/iqe9eXMpuSHklP8AFU968uZinVROpERIQREQEREBERAREQEREBIm18OalCtTW2Z6Lqt+F2UgX81zJcQIPdVbsD7RI7qrdgfaJJ0QIPdVbsD7RI7qrdgfaJJ0QIPdVbsD7RJQ8uttYrD4GtVo0stRAuQ3R7sXUWy9N72sNdZrIgfmabTxWIWhUxeG7mqGi3MzA5hmTnW4pf8A0nWVO0KSHEoHynMFAUbssfCuWBGYroNVOmt5ueVeEqNVpslNmApMCVF7Esp1lP3HW7Gr6jTThzHL3lbTMWUPJxhldQQSCCxTdmnmYG+UqB1cG1GnXLidu463Y1fUaO4q3Y1fUMsiqnd1eHGJ27irdjV9Qx3FW7Gr6hjnp3TzQ4xO3cVbsavqGO4q3Y1fUMc9O5zQ4xO3cVbsavqGO4q3Y1fUMc9O5zQ1HJDySn+Kp715cyq5L0GTDIrqVa7kg8RmqORf/giWsxzqokiIkIIiICIiAiIgIiICIiAiIgIiICIiAiIgIiICIiAiIgIiICIiAiIgIiICIiAiIgIiICIiAiIgIiICIiAiIgIiICIiAiIgIiICIiAiIgIiICIiB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1684867"/>
            <a:ext cx="3086100" cy="434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8077200" y="6400800"/>
            <a:ext cx="10668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LL, 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3947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TextShape 2"/>
          <p:cNvSpPr txBox="1"/>
          <p:nvPr/>
        </p:nvSpPr>
        <p:spPr>
          <a:xfrm>
            <a:off x="612720" y="1600200"/>
            <a:ext cx="8152920" cy="4495320"/>
          </a:xfrm>
          <a:prstGeom prst="rect">
            <a:avLst/>
          </a:prstGeom>
        </p:spPr>
        <p:txBody>
          <a:bodyPr lIns="90000" tIns="45000" rIns="90000" bIns="45000"/>
          <a:lstStyle/>
          <a:p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9" t="7652" r="76388" b="1741"/>
          <a:stretch/>
        </p:blipFill>
        <p:spPr>
          <a:xfrm>
            <a:off x="0" y="533400"/>
            <a:ext cx="4318111" cy="63246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" t="11147" r="77395" b="1778"/>
          <a:stretch/>
        </p:blipFill>
        <p:spPr>
          <a:xfrm>
            <a:off x="4175751" y="533400"/>
            <a:ext cx="4977774" cy="6324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0"/>
            <a:ext cx="41757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accent6"/>
                </a:solidFill>
                <a:latin typeface="Helvetica" pitchFamily="34" charset="0"/>
              </a:rPr>
              <a:t>ACL Interfacing </a:t>
            </a:r>
            <a:endParaRPr lang="en-US" sz="2800" dirty="0">
              <a:solidFill>
                <a:schemeClr val="accent6"/>
              </a:solidFill>
              <a:latin typeface="Helvetica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800600" y="10180"/>
            <a:ext cx="41757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accent6"/>
                </a:solidFill>
                <a:latin typeface="Helvetica" pitchFamily="34" charset="0"/>
              </a:rPr>
              <a:t>GYRO Interfacing </a:t>
            </a:r>
            <a:endParaRPr lang="en-US" sz="2800" dirty="0">
              <a:solidFill>
                <a:schemeClr val="accent6"/>
              </a:solidFill>
              <a:latin typeface="Helvetica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8077200" y="6400800"/>
            <a:ext cx="10668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LL, 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980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2670"/>
    </mc:Choice>
    <mc:Fallback xmlns="">
      <p:transition advTm="12670"/>
    </mc:Fallback>
  </mc:AlternateContent>
  <p:timing>
    <p:tnLst>
      <p:par>
        <p:cTn id="1" dur="indefinite" restart="never" nodeType="tmRoot">
          <p:childTnLst>
            <p:seq>
              <p:cTn id="2" nodeType="mainSeq">
                <p:childTnLst>
                  <p:par>
                    <p:cTn id="3"/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dian">
  <a:themeElements>
    <a:clrScheme name="Elemental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629DD1"/>
      </a:accent1>
      <a:accent2>
        <a:srgbClr val="297FD5"/>
      </a:accent2>
      <a:accent3>
        <a:srgbClr val="7F8FA9"/>
      </a:accent3>
      <a:accent4>
        <a:srgbClr val="4A66AC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2671</TotalTime>
  <Words>1732</Words>
  <Application>Microsoft Office PowerPoint</Application>
  <PresentationFormat>On-screen Show (4:3)</PresentationFormat>
  <Paragraphs>323</Paragraphs>
  <Slides>34</Slides>
  <Notes>21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5" baseType="lpstr">
      <vt:lpstr>Median</vt:lpstr>
      <vt:lpstr>3D Motion ControlLer</vt:lpstr>
      <vt:lpstr>Concept</vt:lpstr>
      <vt:lpstr>Goal and Motivation</vt:lpstr>
      <vt:lpstr>Specification and Functionality</vt:lpstr>
      <vt:lpstr>High-Level Design 1</vt:lpstr>
      <vt:lpstr>High-Level Design 2</vt:lpstr>
      <vt:lpstr>PowerPoint Presentation</vt:lpstr>
      <vt:lpstr>PowerPoint Presentation</vt:lpstr>
      <vt:lpstr>PowerPoint Presentation</vt:lpstr>
      <vt:lpstr>Gyro and Accelerometer Interfacing Pt 2</vt:lpstr>
      <vt:lpstr>Gyro and Accelerometer Interfacing Pt 2</vt:lpstr>
      <vt:lpstr>Gyro and Accelerometer Interfacing Pt 2 </vt:lpstr>
      <vt:lpstr>Arbitrary Line Drawing</vt:lpstr>
      <vt:lpstr>Arbitrary Line Drawing</vt:lpstr>
      <vt:lpstr>Arbitrary Line Drawing</vt:lpstr>
      <vt:lpstr>Verilog Example: Bresenham</vt:lpstr>
      <vt:lpstr>Verilog Example: Bresenham</vt:lpstr>
      <vt:lpstr>Verilog Example: Bresenham</vt:lpstr>
      <vt:lpstr>Verilog Example: Bresenham</vt:lpstr>
      <vt:lpstr>Verilog Example: Bresenham</vt:lpstr>
      <vt:lpstr>Verilog Example: Bresenham</vt:lpstr>
      <vt:lpstr>Verilog Example: Bresenham</vt:lpstr>
      <vt:lpstr>Wireframe Cube Display</vt:lpstr>
      <vt:lpstr>Wireframe Cube Display</vt:lpstr>
      <vt:lpstr>Wireframe Cube Display</vt:lpstr>
      <vt:lpstr>Wireframe Cube Display</vt:lpstr>
      <vt:lpstr>2D Maze</vt:lpstr>
      <vt:lpstr>2D Maze</vt:lpstr>
      <vt:lpstr>2D Maze Game</vt:lpstr>
      <vt:lpstr>2D Maze Game</vt:lpstr>
      <vt:lpstr>2D Maze Game</vt:lpstr>
      <vt:lpstr>Project Reflections: Successes and Future Work Pt 1 </vt:lpstr>
      <vt:lpstr>Project Reflections: Successes and Future Work Pt 2 </vt:lpstr>
      <vt:lpstr>Questions?</vt:lpstr>
    </vt:vector>
  </TitlesOfParts>
  <Company>The MITRE Corporation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3D Motion Controler</dc:title>
  <dc:creator>Karen Anundson</dc:creator>
  <cp:lastModifiedBy>Karen</cp:lastModifiedBy>
  <cp:revision>119</cp:revision>
  <dcterms:created xsi:type="dcterms:W3CDTF">2014-03-14T14:23:27Z</dcterms:created>
  <dcterms:modified xsi:type="dcterms:W3CDTF">2014-04-29T15:51:04Z</dcterms:modified>
</cp:coreProperties>
</file>